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swald-regular.fntdata"/><Relationship Id="rId47" Type="http://schemas.openxmlformats.org/officeDocument/2006/relationships/font" Target="fonts/Roboto-boldItalic.fntdata"/><Relationship Id="rId49"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b6585a8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b6585a8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Тема доклада называется “Vim-Go. No Pain. No Gai</a:t>
            </a:r>
            <a:r>
              <a:rPr lang="ru"/>
              <a:t>n.” Данное выражение любят использовать спортсмены для которых оно значит, что без боли нету роста мышечной массы. Однако, данная фраза может применяться в разных контекстах. Ее аналогом можно назвать “Без труда, не выловишь и рыбки из пруда”.</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c20b0c03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c20b0c03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Здесь я покажу парочку простых действий, которые можно реализовать, если комбинировать действия в вим, чтобы вы получили представление о том как это работает.</a:t>
            </a:r>
            <a:endParaRPr/>
          </a:p>
          <a:p>
            <a:pPr indent="0" lvl="0" marL="0" rtl="0" algn="l">
              <a:spcBef>
                <a:spcPts val="0"/>
              </a:spcBef>
              <a:spcAft>
                <a:spcPts val="0"/>
              </a:spcAft>
              <a:buNone/>
            </a:pPr>
            <a:r>
              <a:rPr lang="ru"/>
              <a:t>2j2l - на две строки вниз  и на два символа вправо</a:t>
            </a:r>
            <a:endParaRPr/>
          </a:p>
          <a:p>
            <a:pPr indent="0" lvl="0" marL="0" rtl="0" algn="l">
              <a:spcBef>
                <a:spcPts val="0"/>
              </a:spcBef>
              <a:spcAft>
                <a:spcPts val="0"/>
              </a:spcAft>
              <a:buNone/>
            </a:pPr>
            <a:r>
              <a:rPr lang="ru"/>
              <a:t>2daw - удалит 2 слова</a:t>
            </a:r>
            <a:endParaRPr/>
          </a:p>
          <a:p>
            <a:pPr indent="0" lvl="0" marL="0" rtl="0" algn="l">
              <a:spcBef>
                <a:spcPts val="0"/>
              </a:spcBef>
              <a:spcAft>
                <a:spcPts val="0"/>
              </a:spcAft>
              <a:buNone/>
            </a:pPr>
            <a:r>
              <a:rPr lang="ru"/>
              <a:t>ci” - удалит текст внутри “” и перейдет в режим ввода</a:t>
            </a:r>
            <a:endParaRPr/>
          </a:p>
          <a:p>
            <a:pPr indent="0" lvl="0" marL="0" rtl="0" algn="l">
              <a:spcBef>
                <a:spcPts val="0"/>
              </a:spcBef>
              <a:spcAft>
                <a:spcPts val="0"/>
              </a:spcAft>
              <a:buNone/>
            </a:pPr>
            <a:r>
              <a:rPr lang="ru"/>
              <a:t>dwwP - поменяет два слова местами</a:t>
            </a:r>
            <a:endParaRPr/>
          </a:p>
          <a:p>
            <a:pPr indent="0" lvl="0" marL="0" rtl="0" algn="l">
              <a:spcBef>
                <a:spcPts val="0"/>
              </a:spcBef>
              <a:spcAft>
                <a:spcPts val="0"/>
              </a:spcAft>
              <a:buNone/>
            </a:pPr>
            <a:r>
              <a:rPr lang="ru"/>
              <a:t>vap~ - выделит абзац и изменит регистр букв</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b6585a8a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b6585a8a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Сам вим не обладает большим набором функциональности, ведь по сути это текстовой редактор, но для этого у него есть плагины, которые его дополняют.</a:t>
            </a:r>
            <a:endParaRPr/>
          </a:p>
          <a:p>
            <a:pPr indent="0" lvl="0" marL="0" rtl="0" algn="l">
              <a:spcBef>
                <a:spcPts val="0"/>
              </a:spcBef>
              <a:spcAft>
                <a:spcPts val="0"/>
              </a:spcAft>
              <a:buNone/>
            </a:pPr>
            <a:r>
              <a:rPr lang="ru"/>
              <a:t>Vim не стоит на месте и чтобы устанавливать плагины для него не обязательно скачивать их отдельно и устанавливать вручную как это было раньше. Все это могут сделать за вас менеджеры пакетов. Некоторые из самых популярных представлены на слайде. Также можно увидеть пример подключения различных плагинов на примере использования vim-plug. Все довольно просто.</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b6585a8a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b6585a8a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Если вы новичок, то можно поступить еще проще и не пытаться разобраться с установкой плагинов, а скачать готовый шаблон для себя. </a:t>
            </a:r>
            <a:r>
              <a:rPr lang="ru">
                <a:solidFill>
                  <a:schemeClr val="dk1"/>
                </a:solidFill>
              </a:rPr>
              <a:t>Для того, чтобы пощупать vim  данный генератор является отличным вариантом. Также можно подсмотреть некоторые настройки для себя из него на будущее.</a:t>
            </a:r>
            <a:r>
              <a:rPr lang="ru"/>
              <a:t> Генерация</a:t>
            </a:r>
            <a:r>
              <a:rPr lang="ru"/>
              <a:t>.vimrc файла со всем необходимым для вашего стэка плагинами и настройками происходит в пару кликов, останется только скопировать его к себе в нужную директорию. </a:t>
            </a:r>
            <a:endParaRPr/>
          </a:p>
          <a:p>
            <a:pPr indent="0" lvl="0" marL="0" rtl="0" algn="l">
              <a:spcBef>
                <a:spcPts val="0"/>
              </a:spcBef>
              <a:spcAft>
                <a:spcPts val="0"/>
              </a:spcAft>
              <a:buNone/>
            </a:pPr>
            <a:r>
              <a:rPr lang="ru"/>
              <a:t>В дальнейшем все же лучше написать свой собственный конфиг с личными настройками и предпочтениями.</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c337762d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c337762d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Превратить ваш терминал в швейцарский нож можно такой комбинацией и вим здесь занимает одно из центральных мест.  </a:t>
            </a:r>
            <a:endParaRPr/>
          </a:p>
          <a:p>
            <a:pPr indent="0" lvl="0" marL="0" rtl="0" algn="l">
              <a:spcBef>
                <a:spcPts val="0"/>
              </a:spcBef>
              <a:spcAft>
                <a:spcPts val="0"/>
              </a:spcAft>
              <a:buNone/>
            </a:pPr>
            <a:r>
              <a:rPr lang="ru"/>
              <a:t>tmux - terminal multiplexer</a:t>
            </a:r>
            <a:endParaRPr/>
          </a:p>
          <a:p>
            <a:pPr indent="0" lvl="0" marL="0" rtl="0" algn="l">
              <a:spcBef>
                <a:spcPts val="0"/>
              </a:spcBef>
              <a:spcAft>
                <a:spcPts val="0"/>
              </a:spcAft>
              <a:buNone/>
            </a:pPr>
            <a:r>
              <a:rPr lang="ru"/>
              <a:t>alacritty/iterm - быстрые терминалы с дополнительными возможностями</a:t>
            </a:r>
            <a:endParaRPr/>
          </a:p>
          <a:p>
            <a:pPr indent="0" lvl="0" marL="0" rtl="0" algn="l">
              <a:spcBef>
                <a:spcPts val="0"/>
              </a:spcBef>
              <a:spcAft>
                <a:spcPts val="0"/>
              </a:spcAft>
              <a:buNone/>
            </a:pPr>
            <a:r>
              <a:rPr lang="ru"/>
              <a:t>oh my zsh - фреймворк для управления zsh конфигурацией с большим набором плагинов</a:t>
            </a:r>
            <a:endParaRPr/>
          </a:p>
          <a:p>
            <a:pPr indent="0" lvl="0" marL="0" rtl="0" algn="l">
              <a:spcBef>
                <a:spcPts val="0"/>
              </a:spcBef>
              <a:spcAft>
                <a:spcPts val="0"/>
              </a:spcAft>
              <a:buNone/>
            </a:pPr>
            <a:r>
              <a:rPr lang="ru"/>
              <a:t>Однако для всего существуют аналоги и все зависит от вашего вкуса.</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b6585a8a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b6585a8a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Существует возможность использовать многие возможности редактирования текста наподобии vim в других популярных средах разработки. Но нужно понимать, что все они лишь частично реализуют возможности vim и неполноценны, а в большинстве своем лишь способны выполнять основные функции vim. Тем не менее они также являются крайне популярными. </a:t>
            </a:r>
            <a:endParaRPr/>
          </a:p>
          <a:p>
            <a:pPr indent="0" lvl="0" marL="0" rtl="0" algn="l">
              <a:spcBef>
                <a:spcPts val="0"/>
              </a:spcBef>
              <a:spcAft>
                <a:spcPts val="0"/>
              </a:spcAft>
              <a:buNone/>
            </a:pPr>
            <a:r>
              <a:rPr lang="ru"/>
              <a:t>Среди них можно отметиться IdeaVim. В его описании указано, что он может использоваться для установки и запуска классических vim плагинов написанных на vim-script.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b69c870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b69c870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*рассказать кратко про vim-go</a:t>
            </a:r>
            <a:endParaRPr/>
          </a:p>
          <a:p>
            <a:pPr indent="0" lvl="0" marL="0" rtl="0" algn="l">
              <a:spcBef>
                <a:spcPts val="0"/>
              </a:spcBef>
              <a:spcAft>
                <a:spcPts val="0"/>
              </a:spcAft>
              <a:buNone/>
            </a:pPr>
            <a:r>
              <a:rPr lang="ru"/>
              <a:t>Изначально поддержку vim осуществляла основная команда разработчиков языка Go, но в 2014 году вышел коммит с сообщением от Роба Пайка, что они прекращают его дальнейшую поддержку и разработку. С тех пор начинают появляться разнообразные плагины в опенсорсе. Одной из причин популярности vim-go в то время можно назвать то, что раньше существовала много разных мелких плагинов для vim под go, которые обладали разными функциональными возможностями. Vim-go же включал в себя очень многое в одном своем плагине.</a:t>
            </a:r>
            <a:endParaRPr/>
          </a:p>
          <a:p>
            <a:pPr indent="0" lvl="0" marL="0" rtl="0" algn="l">
              <a:spcBef>
                <a:spcPts val="0"/>
              </a:spcBef>
              <a:spcAft>
                <a:spcPts val="0"/>
              </a:spcAft>
              <a:buNone/>
            </a:pPr>
            <a:r>
              <a:rPr lang="ru"/>
              <a:t>Часть его функционала реализована на встроенном языке Vim Script, другая часть использует Go байт код.</a:t>
            </a:r>
            <a:endParaRPr/>
          </a:p>
          <a:p>
            <a:pPr indent="0" lvl="0" marL="0" rtl="0" algn="l">
              <a:spcBef>
                <a:spcPts val="0"/>
              </a:spcBef>
              <a:spcAft>
                <a:spcPts val="0"/>
              </a:spcAft>
              <a:buNone/>
            </a:pPr>
            <a:r>
              <a:rPr lang="ru"/>
              <a:t>Первоначально vim-go имел на самом деле другое название golang.vim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c3c6fbab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c3c6fbab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Как это работает? Не вся логика vim-go реализована на встроенном скриптовом языке. Govim скачивает с помощью go get все необходимые тулзы написанные на go и использует в дальнейшем их бинарники. При вызове операции буфер с данными передается в тулзу, где парсится и обрабатывается, после чего возвращает результат в виде json или vim-script.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b69c8702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b69c8702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b69c8702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b69c8702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b69c8702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b69c8702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ru"/>
              <a:t>gotests-vim плагин позволяет генерировать тесты для файла используя gotestsgotests-vim плагин позволяет генерировать тесты для файла используя gotests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3b60fcd1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b60fcd1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Данная презентация строится на вопросе “Поможет ли вим и вим-го стать вам лучше как разработчику?”  К ответу на него мы вернемся позже.</a:t>
            </a:r>
            <a:endParaRPr/>
          </a:p>
          <a:p>
            <a:pPr indent="0" lvl="0" marL="0" rtl="0" algn="l">
              <a:spcBef>
                <a:spcPts val="0"/>
              </a:spcBef>
              <a:spcAft>
                <a:spcPts val="0"/>
              </a:spcAft>
              <a:buNone/>
            </a:pPr>
            <a:r>
              <a:rPr lang="ru"/>
              <a:t>По ходу повествования я постараюсь вкратце рассказать о Vim, а также поделюсь своими впечатлениями от его использования, продемонстрирую работу плагина vim-go в действии. </a:t>
            </a:r>
            <a:endParaRPr/>
          </a:p>
          <a:p>
            <a:pPr indent="0" lvl="0" marL="0" rtl="0" algn="l">
              <a:spcBef>
                <a:spcPts val="0"/>
              </a:spcBef>
              <a:spcAft>
                <a:spcPts val="0"/>
              </a:spcAft>
              <a:buNone/>
            </a:pPr>
            <a:r>
              <a:rPr lang="ru"/>
              <a:t>Итак начнем!</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7e7c1914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7e7c1914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Используется оригинальная тулза под названием motion. Благодаря тому,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37e7c1914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7e7c191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bd41105a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bd41105a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ba93940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ba93940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ba93940b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ba93940b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7e7c1914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7e7c191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используется gorename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7e7c191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7e7c191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bd41105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bd41105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использует gogetdoc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3c20b0c03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c20b0c03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 умолчанию использует мощный инструмент guru, но может быть медленный из-за этого. Поэтому можно добавить строчку в vimrc, чтобы при нажатии gd(:Godef) использовался godef tool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3c20b0c03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c20b0c03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позволяет проанализировать файл и вывести список функций в нем или в директории и перемещаться по ним благодаря motion и ctrlp.vim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3b65052d8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b65052d8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Как предыстория: я пользовался долгое время Sublime, но начав программировать на Go я стал ощущать, что мне не хватает его возможностей. VS code был отличной ему заменой, в плане Go стало все замечательно. До тех пор пока однажды мне не пришлось искать ему замену из-за технических проблем. Введя запрос о “лучшая  ide для Go” я стал натыкаться на результаты с крайне положительными отзывами о Vim. Везде Vim советовался, как прекрасная среда разработки, а плагин vim-go, как идеальный инструмент со всем необходимым для языка Go.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7e7c1914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7e7c1914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The </a:t>
            </a:r>
            <a:r>
              <a:rPr b="1" lang="ru">
                <a:solidFill>
                  <a:schemeClr val="dk1"/>
                </a:solidFill>
              </a:rPr>
              <a:t>describe</a:t>
            </a:r>
            <a:r>
              <a:rPr lang="ru">
                <a:solidFill>
                  <a:schemeClr val="dk1"/>
                </a:solidFill>
              </a:rPr>
              <a:t> query shows various properties of the selected syntax: its syntactic kind, the type of an expression, the value of a constant expression, the size, alignment, method set, and interfaces of a type, the declaration of an identifier, and so on.  You may </a:t>
            </a:r>
            <a:r>
              <a:rPr lang="ru">
                <a:solidFill>
                  <a:schemeClr val="dk1"/>
                </a:solidFill>
                <a:latin typeface="Consolas"/>
                <a:ea typeface="Consolas"/>
                <a:cs typeface="Consolas"/>
                <a:sym typeface="Consolas"/>
              </a:rPr>
              <a:t>describe</a:t>
            </a:r>
            <a:r>
              <a:rPr lang="ru">
                <a:solidFill>
                  <a:schemeClr val="dk1"/>
                </a:solidFill>
              </a:rPr>
              <a:t> almost any piece of syntax, and guru will print all the useful information it can.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c20b0c03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c20b0c03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7e7c1914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7e7c1914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37e7c1914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7e7c1914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Появился совсем недавно в начале этого года. Это было связано с тем, что в вим нету API для debugginga </a:t>
            </a:r>
            <a:endParaRPr/>
          </a:p>
          <a:p>
            <a:pPr indent="0" lvl="0" marL="0" rtl="0" algn="l">
              <a:spcBef>
                <a:spcPts val="0"/>
              </a:spcBef>
              <a:spcAft>
                <a:spcPts val="0"/>
              </a:spcAft>
              <a:buNone/>
            </a:pPr>
            <a:r>
              <a:rPr lang="ru"/>
              <a:t>Запускает сторонний серверный процесс. Работает аналогичным образом как и в VisualCode и Eclipse т.к под капотом использует delve debugger. Поддерживает работу со стэком. Показывает локальные переменные и аргументы функций. Выводит сообщения об ошибках и потоках вывода. Breakpoints и прочее.</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3b69c8702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b69c8702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Всякие полезности</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b8b192d3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b8b192d3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Невозможно рассмотреть все возможности vim-go за короткое время, поэтому вот список некоторых команд, которые не были упомянуты. Про некоторые из них можно понять просто из названия.</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b8b192d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b8b192d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Итак мы прошли большой путь и вернулись к начальному вопросу “Поможет ли vim и vim-go стать вам лучше”? ии ответ на самом деле….</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b60fcd1b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b60fcd1b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 нет!</a:t>
            </a:r>
            <a:endParaRPr/>
          </a:p>
          <a:p>
            <a:pPr indent="0" lvl="0" marL="0" rtl="0" algn="l">
              <a:spcBef>
                <a:spcPts val="0"/>
              </a:spcBef>
              <a:spcAft>
                <a:spcPts val="0"/>
              </a:spcAft>
              <a:buNone/>
            </a:pPr>
            <a:r>
              <a:rPr lang="ru"/>
              <a:t>Однако, нужно понимать, что vim - это лишь инструмент в ваших руках. Он призван не сделать вас лучше, а сделать процесс программирования удобнее и быстрее для вас. Изначально вы будете медлительны и путать клавиши, но со временем вы начнете замечать, что ваша скорость разработки начнет возрастать, ведь вы больше не отвлекаетесь на работу с мышью, а другие возможности позволят вам разрабатывать приложения практически интуитивно.</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b60fcd1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b60fcd1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На этом все, надеюсь, я смог заинтересовать своей темой вас если не начать использовать, то хотя бы попробовать для себя vim. Спасибо большое.</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c20b0c03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c20b0c03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По результатам опроса проводившегося в блоге golang.org в 2016 Vim доминировал среди разработчиков, а в 2017 у него появились сильные конкуренты, но он все равно лишь немного отстает от vscode по итогам.</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3b65052d8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b65052d8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Не обижайтесь, но именно так я раньше представлял себе пользователей вима. Ведь казалось бы на дворе 2018 год, существуют современные среды разработки с красивым и понятным дизайном, простые в установке и настройке. Фактически скачал, установил и работает. </a:t>
            </a:r>
            <a:endParaRPr/>
          </a:p>
          <a:p>
            <a:pPr indent="0" lvl="0" marL="0" rtl="0" algn="l">
              <a:spcBef>
                <a:spcPts val="0"/>
              </a:spcBef>
              <a:spcAft>
                <a:spcPts val="0"/>
              </a:spcAft>
              <a:buNone/>
            </a:pPr>
            <a:r>
              <a:rPr lang="ru"/>
              <a:t>Однако, почему же до сих пор так активно используются консольные редакторы наподобии вим? Они непростые в изучении, настройке и казалось бы давно устарели. Почему их комьюнити до сих пор поддерживают разработку, а пользователей не становится меньше, а только больше?    Давайте разбираться!</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b6585a8a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b6585a8a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*рассказать кратко о принципах работы вим</a:t>
            </a:r>
            <a:endParaRPr/>
          </a:p>
          <a:p>
            <a:pPr indent="0" lvl="0" marL="0" rtl="0" algn="l">
              <a:spcBef>
                <a:spcPts val="0"/>
              </a:spcBef>
              <a:spcAft>
                <a:spcPts val="0"/>
              </a:spcAft>
              <a:buNone/>
            </a:pPr>
            <a:r>
              <a:rPr lang="ru"/>
              <a:t>vim - это текстовой редактор созданный на базе старого vi. </a:t>
            </a:r>
            <a:r>
              <a:rPr lang="ru" sz="1050">
                <a:solidFill>
                  <a:srgbClr val="222222"/>
                </a:solidFill>
              </a:rPr>
              <a:t>Ныне это один из мощнейших текстовых редакторов с полной свободой настройки и автоматизации, возможными благодаря расширениям и надстройкам.</a:t>
            </a:r>
            <a:endParaRPr sz="1050">
              <a:solidFill>
                <a:srgbClr val="222222"/>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b65052d8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b65052d8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Рассказывая про вим невозможно не упомянуть шутки про то, как новичкам или пользователям случайно запустившим vim бывает часто трудно выйти из него. Это связано с тем, что вим обладает различными режимами работы в отличии от привычных редакторов и не является интуитивно понятным, а требует предварительного обучения. И для того, чтобы выйти из него, необходимо войти в командный режим и ввести команду выхода.</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3b65052d8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b65052d8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Так уж получилось, что довольно много времени я убил в этой игре. И не могу не отметить ассоциацию вима с ней. Для кого-то эта картинка не несет никакого смысла, а представляет какой-то хаос из непонятного набора иконок и интерфейса. Другие заметят здесь и вспомнят множество биндов на своей клавиатуре, а также макросов, которыми они могли пользоваться. Вся клавиатура была задействована в различных действиях.</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3b65052d8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b65052d8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Похожее безумие можно увидеть на данной шпаргалке по действиям в вим, но для опытных пользователей здесь все выглядит привычным. Хотя на самом деле это лишь малая часть команд. </a:t>
            </a:r>
            <a:endParaRPr/>
          </a:p>
          <a:p>
            <a:pPr indent="0" lvl="0" marL="0" rtl="0" algn="l">
              <a:spcBef>
                <a:spcPts val="0"/>
              </a:spcBef>
              <a:spcAft>
                <a:spcPts val="0"/>
              </a:spcAft>
              <a:buNone/>
            </a:pPr>
            <a:r>
              <a:rPr lang="ru">
                <a:solidFill>
                  <a:schemeClr val="dk1"/>
                </a:solidFill>
              </a:rPr>
              <a:t>Казалось бы как их вообще можно использовать и выучить? </a:t>
            </a:r>
            <a:r>
              <a:rPr lang="ru"/>
              <a:t>Но на самом деле все это быстро изучается и вы при наборе или редактировании текста н</a:t>
            </a:r>
            <a:r>
              <a:rPr lang="ru"/>
              <a:t>ачинаете не задумываясь использовать эти команды. </a:t>
            </a:r>
            <a:endParaRPr/>
          </a:p>
          <a:p>
            <a:pPr indent="0" lvl="0" marL="0" rtl="0" algn="l">
              <a:spcBef>
                <a:spcPts val="0"/>
              </a:spcBef>
              <a:spcAft>
                <a:spcPts val="0"/>
              </a:spcAft>
              <a:buNone/>
            </a:pPr>
            <a:r>
              <a:rPr lang="ru"/>
              <a:t>И да, макросы тут тоже есть и не только!</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gif"/><Relationship Id="rId4" Type="http://schemas.openxmlformats.org/officeDocument/2006/relationships/image" Target="../media/image8.gif"/><Relationship Id="rId5" Type="http://schemas.openxmlformats.org/officeDocument/2006/relationships/image" Target="../media/image9.gif"/><Relationship Id="rId6" Type="http://schemas.openxmlformats.org/officeDocument/2006/relationships/image" Target="../media/image5.gif"/><Relationship Id="rId7"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VSCodeVim/Vim" TargetMode="External"/><Relationship Id="rId4" Type="http://schemas.openxmlformats.org/officeDocument/2006/relationships/hyperlink" Target="https://github.com/t9md/atom-vim-mode-plus" TargetMode="External"/><Relationship Id="rId5" Type="http://schemas.openxmlformats.org/officeDocument/2006/relationships/hyperlink" Target="https://github.com/JetBrains/ideavi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19.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vim.wikia.com/wiki/Vim_Tips_Wiki" TargetMode="External"/><Relationship Id="rId4" Type="http://schemas.openxmlformats.org/officeDocument/2006/relationships/hyperlink" Target="https://dougblack.io/words/a-good-vimrc.html" TargetMode="External"/><Relationship Id="rId5" Type="http://schemas.openxmlformats.org/officeDocument/2006/relationships/hyperlink" Target="https://github.com/fatih/vim-go" TargetMode="External"/><Relationship Id="rId6" Type="http://schemas.openxmlformats.org/officeDocument/2006/relationships/hyperlink" Target="https://github.com/fatih/vim-go-tutoria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g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56506" y="0"/>
            <a:ext cx="7830987"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666666"/>
                </a:solidFill>
                <a:latin typeface="Oswald"/>
                <a:ea typeface="Oswald"/>
                <a:cs typeface="Oswald"/>
                <a:sym typeface="Oswald"/>
              </a:rPr>
              <a:t>Примеры простых действий</a:t>
            </a:r>
            <a:endParaRPr b="1">
              <a:solidFill>
                <a:srgbClr val="666666"/>
              </a:solidFill>
              <a:latin typeface="Oswald"/>
              <a:ea typeface="Oswald"/>
              <a:cs typeface="Oswald"/>
              <a:sym typeface="Oswald"/>
            </a:endParaRPr>
          </a:p>
        </p:txBody>
      </p:sp>
      <p:sp>
        <p:nvSpPr>
          <p:cNvPr id="108" name="Google Shape;10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Roboto"/>
              <a:buAutoNum type="arabicPeriod"/>
            </a:pPr>
            <a:r>
              <a:rPr b="1" lang="ru">
                <a:solidFill>
                  <a:srgbClr val="666666"/>
                </a:solidFill>
                <a:latin typeface="Roboto"/>
                <a:ea typeface="Roboto"/>
                <a:cs typeface="Roboto"/>
                <a:sym typeface="Roboto"/>
              </a:rPr>
              <a:t>2j2l</a:t>
            </a:r>
            <a:endParaRPr b="1">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AutoNum type="arabicPeriod"/>
            </a:pPr>
            <a:r>
              <a:rPr b="1" lang="ru">
                <a:solidFill>
                  <a:srgbClr val="666666"/>
                </a:solidFill>
                <a:latin typeface="Roboto"/>
                <a:ea typeface="Roboto"/>
                <a:cs typeface="Roboto"/>
                <a:sym typeface="Roboto"/>
              </a:rPr>
              <a:t>2daw</a:t>
            </a:r>
            <a:endParaRPr b="1">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AutoNum type="arabicPeriod"/>
            </a:pPr>
            <a:r>
              <a:rPr b="1" lang="ru">
                <a:solidFill>
                  <a:srgbClr val="666666"/>
                </a:solidFill>
                <a:latin typeface="Roboto"/>
                <a:ea typeface="Roboto"/>
                <a:cs typeface="Roboto"/>
                <a:sym typeface="Roboto"/>
              </a:rPr>
              <a:t>ci”</a:t>
            </a:r>
            <a:endParaRPr b="1">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AutoNum type="arabicPeriod"/>
            </a:pPr>
            <a:r>
              <a:rPr b="1" lang="ru">
                <a:solidFill>
                  <a:srgbClr val="666666"/>
                </a:solidFill>
                <a:latin typeface="Roboto"/>
                <a:ea typeface="Roboto"/>
                <a:cs typeface="Roboto"/>
                <a:sym typeface="Roboto"/>
              </a:rPr>
              <a:t>dwwP</a:t>
            </a:r>
            <a:endParaRPr b="1">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AutoNum type="arabicPeriod"/>
            </a:pPr>
            <a:r>
              <a:rPr b="1" lang="ru">
                <a:solidFill>
                  <a:srgbClr val="666666"/>
                </a:solidFill>
                <a:latin typeface="Roboto"/>
                <a:ea typeface="Roboto"/>
                <a:cs typeface="Roboto"/>
                <a:sym typeface="Roboto"/>
              </a:rPr>
              <a:t>vap~</a:t>
            </a:r>
            <a:endParaRPr b="1">
              <a:solidFill>
                <a:srgbClr val="666666"/>
              </a:solidFill>
              <a:latin typeface="Roboto"/>
              <a:ea typeface="Roboto"/>
              <a:cs typeface="Roboto"/>
              <a:sym typeface="Roboto"/>
            </a:endParaRPr>
          </a:p>
          <a:p>
            <a:pPr indent="0" lvl="0" marL="0" rtl="0" algn="l">
              <a:spcBef>
                <a:spcPts val="1600"/>
              </a:spcBef>
              <a:spcAft>
                <a:spcPts val="1600"/>
              </a:spcAft>
              <a:buNone/>
            </a:pPr>
            <a:r>
              <a:t/>
            </a:r>
            <a:endParaRPr b="1">
              <a:solidFill>
                <a:srgbClr val="666666"/>
              </a:solidFill>
              <a:latin typeface="Roboto"/>
              <a:ea typeface="Roboto"/>
              <a:cs typeface="Roboto"/>
              <a:sym typeface="Roboto"/>
            </a:endParaRPr>
          </a:p>
        </p:txBody>
      </p:sp>
      <p:pic>
        <p:nvPicPr>
          <p:cNvPr id="109" name="Google Shape;109;p22"/>
          <p:cNvPicPr preferRelativeResize="0"/>
          <p:nvPr/>
        </p:nvPicPr>
        <p:blipFill>
          <a:blip r:embed="rId3">
            <a:alphaModFix/>
          </a:blip>
          <a:stretch>
            <a:fillRect/>
          </a:stretch>
        </p:blipFill>
        <p:spPr>
          <a:xfrm>
            <a:off x="3831663" y="1074725"/>
            <a:ext cx="5000625" cy="3571875"/>
          </a:xfrm>
          <a:prstGeom prst="rect">
            <a:avLst/>
          </a:prstGeom>
          <a:noFill/>
          <a:ln>
            <a:noFill/>
          </a:ln>
        </p:spPr>
      </p:pic>
      <p:pic>
        <p:nvPicPr>
          <p:cNvPr id="110" name="Google Shape;110;p22"/>
          <p:cNvPicPr preferRelativeResize="0"/>
          <p:nvPr/>
        </p:nvPicPr>
        <p:blipFill>
          <a:blip r:embed="rId4">
            <a:alphaModFix/>
          </a:blip>
          <a:stretch>
            <a:fillRect/>
          </a:stretch>
        </p:blipFill>
        <p:spPr>
          <a:xfrm>
            <a:off x="3831663" y="1074725"/>
            <a:ext cx="5000625" cy="3571875"/>
          </a:xfrm>
          <a:prstGeom prst="rect">
            <a:avLst/>
          </a:prstGeom>
          <a:noFill/>
          <a:ln>
            <a:noFill/>
          </a:ln>
        </p:spPr>
      </p:pic>
      <p:pic>
        <p:nvPicPr>
          <p:cNvPr id="111" name="Google Shape;111;p22"/>
          <p:cNvPicPr preferRelativeResize="0"/>
          <p:nvPr/>
        </p:nvPicPr>
        <p:blipFill>
          <a:blip r:embed="rId5">
            <a:alphaModFix/>
          </a:blip>
          <a:stretch>
            <a:fillRect/>
          </a:stretch>
        </p:blipFill>
        <p:spPr>
          <a:xfrm>
            <a:off x="3831663" y="1074738"/>
            <a:ext cx="5000625" cy="3571875"/>
          </a:xfrm>
          <a:prstGeom prst="rect">
            <a:avLst/>
          </a:prstGeom>
          <a:noFill/>
          <a:ln>
            <a:noFill/>
          </a:ln>
        </p:spPr>
      </p:pic>
      <p:pic>
        <p:nvPicPr>
          <p:cNvPr id="112" name="Google Shape;112;p22"/>
          <p:cNvPicPr preferRelativeResize="0"/>
          <p:nvPr/>
        </p:nvPicPr>
        <p:blipFill>
          <a:blip r:embed="rId6">
            <a:alphaModFix/>
          </a:blip>
          <a:stretch>
            <a:fillRect/>
          </a:stretch>
        </p:blipFill>
        <p:spPr>
          <a:xfrm>
            <a:off x="3831663" y="1074713"/>
            <a:ext cx="5000625" cy="3571875"/>
          </a:xfrm>
          <a:prstGeom prst="rect">
            <a:avLst/>
          </a:prstGeom>
          <a:noFill/>
          <a:ln>
            <a:noFill/>
          </a:ln>
        </p:spPr>
      </p:pic>
      <p:pic>
        <p:nvPicPr>
          <p:cNvPr id="113" name="Google Shape;113;p22"/>
          <p:cNvPicPr preferRelativeResize="0"/>
          <p:nvPr/>
        </p:nvPicPr>
        <p:blipFill>
          <a:blip r:embed="rId7">
            <a:alphaModFix/>
          </a:blip>
          <a:stretch>
            <a:fillRect/>
          </a:stretch>
        </p:blipFill>
        <p:spPr>
          <a:xfrm>
            <a:off x="3831663" y="1074738"/>
            <a:ext cx="5000625" cy="357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Vim Plugin Managers</a:t>
            </a:r>
            <a:endParaRPr b="1">
              <a:solidFill>
                <a:srgbClr val="434343"/>
              </a:solidFill>
              <a:latin typeface="Oswald"/>
              <a:ea typeface="Oswald"/>
              <a:cs typeface="Oswald"/>
              <a:sym typeface="Oswald"/>
            </a:endParaRPr>
          </a:p>
        </p:txBody>
      </p:sp>
      <p:sp>
        <p:nvSpPr>
          <p:cNvPr id="119" name="Google Shape;119;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Roboto"/>
              <a:buChar char="●"/>
            </a:pPr>
            <a:r>
              <a:rPr b="1" lang="ru" sz="1800">
                <a:solidFill>
                  <a:srgbClr val="666666"/>
                </a:solidFill>
                <a:latin typeface="Roboto"/>
                <a:ea typeface="Roboto"/>
                <a:cs typeface="Roboto"/>
                <a:sym typeface="Roboto"/>
              </a:rPr>
              <a:t>vim-plug</a:t>
            </a:r>
            <a:endParaRPr b="1" sz="1800">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b="1" lang="ru" sz="1800">
                <a:solidFill>
                  <a:srgbClr val="666666"/>
                </a:solidFill>
                <a:latin typeface="Roboto"/>
                <a:ea typeface="Roboto"/>
                <a:cs typeface="Roboto"/>
                <a:sym typeface="Roboto"/>
              </a:rPr>
              <a:t>Vundle</a:t>
            </a:r>
            <a:endParaRPr b="1" sz="1800">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b="1" lang="ru" sz="1800">
                <a:solidFill>
                  <a:srgbClr val="666666"/>
                </a:solidFill>
                <a:latin typeface="Roboto"/>
                <a:ea typeface="Roboto"/>
                <a:cs typeface="Roboto"/>
                <a:sym typeface="Roboto"/>
              </a:rPr>
              <a:t>Pathogen</a:t>
            </a:r>
            <a:endParaRPr b="1" sz="1800">
              <a:solidFill>
                <a:srgbClr val="666666"/>
              </a:solidFill>
              <a:latin typeface="Roboto"/>
              <a:ea typeface="Roboto"/>
              <a:cs typeface="Roboto"/>
              <a:sym typeface="Roboto"/>
            </a:endParaRPr>
          </a:p>
          <a:p>
            <a:pPr indent="0" lvl="0" marL="0" rtl="0" algn="l">
              <a:spcBef>
                <a:spcPts val="1600"/>
              </a:spcBef>
              <a:spcAft>
                <a:spcPts val="1600"/>
              </a:spcAft>
              <a:buNone/>
            </a:pPr>
            <a:r>
              <a:t/>
            </a:r>
            <a:endParaRPr/>
          </a:p>
        </p:txBody>
      </p:sp>
      <p:sp>
        <p:nvSpPr>
          <p:cNvPr id="120" name="Google Shape;120;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rgbClr val="666666"/>
                </a:solidFill>
                <a:latin typeface="Roboto"/>
                <a:ea typeface="Roboto"/>
                <a:cs typeface="Roboto"/>
                <a:sym typeface="Roboto"/>
              </a:rPr>
              <a:t>vim-plug</a:t>
            </a:r>
            <a:r>
              <a:rPr lang="ru" sz="1800">
                <a:solidFill>
                  <a:srgbClr val="666666"/>
                </a:solidFill>
                <a:latin typeface="Roboto"/>
                <a:ea typeface="Roboto"/>
                <a:cs typeface="Roboto"/>
                <a:sym typeface="Roboto"/>
              </a:rPr>
              <a:t> подключение плагинов в .vimrc</a:t>
            </a:r>
            <a:endParaRPr sz="1800">
              <a:solidFill>
                <a:srgbClr val="666666"/>
              </a:solidFill>
              <a:latin typeface="Roboto"/>
              <a:ea typeface="Roboto"/>
              <a:cs typeface="Roboto"/>
              <a:sym typeface="Roboto"/>
            </a:endParaRPr>
          </a:p>
          <a:p>
            <a:pPr indent="0" lvl="0" marL="0" rtl="0" algn="l">
              <a:lnSpc>
                <a:spcPct val="142857"/>
              </a:lnSpc>
              <a:spcBef>
                <a:spcPts val="1600"/>
              </a:spcBef>
              <a:spcAft>
                <a:spcPts val="0"/>
              </a:spcAft>
              <a:buNone/>
            </a:pPr>
            <a:r>
              <a:rPr lang="ru" sz="900">
                <a:solidFill>
                  <a:srgbClr val="666666"/>
                </a:solidFill>
                <a:highlight>
                  <a:srgbClr val="FFFFFF"/>
                </a:highlight>
                <a:latin typeface="Verdana"/>
                <a:ea typeface="Verdana"/>
                <a:cs typeface="Verdana"/>
                <a:sym typeface="Verdana"/>
              </a:rPr>
              <a:t>call plug#begin()</a:t>
            </a:r>
            <a:endParaRPr sz="900">
              <a:solidFill>
                <a:srgbClr val="666666"/>
              </a:solidFill>
              <a:highlight>
                <a:srgbClr val="FFFFFF"/>
              </a:highlight>
              <a:latin typeface="Verdana"/>
              <a:ea typeface="Verdana"/>
              <a:cs typeface="Verdana"/>
              <a:sym typeface="Verdana"/>
            </a:endParaRPr>
          </a:p>
          <a:p>
            <a:pPr indent="0" lvl="0" marL="0" rtl="0" algn="l">
              <a:lnSpc>
                <a:spcPct val="142857"/>
              </a:lnSpc>
              <a:spcBef>
                <a:spcPts val="0"/>
              </a:spcBef>
              <a:spcAft>
                <a:spcPts val="0"/>
              </a:spcAft>
              <a:buNone/>
            </a:pPr>
            <a:r>
              <a:rPr lang="ru" sz="900">
                <a:solidFill>
                  <a:srgbClr val="666666"/>
                </a:solidFill>
                <a:highlight>
                  <a:srgbClr val="FFFFFF"/>
                </a:highlight>
                <a:latin typeface="Verdana"/>
                <a:ea typeface="Verdana"/>
                <a:cs typeface="Verdana"/>
                <a:sym typeface="Verdana"/>
              </a:rPr>
              <a:t>Plug 'fatih/vim-go'</a:t>
            </a:r>
            <a:endParaRPr sz="900">
              <a:solidFill>
                <a:srgbClr val="666666"/>
              </a:solidFill>
              <a:highlight>
                <a:srgbClr val="FFFFFF"/>
              </a:highlight>
              <a:latin typeface="Verdana"/>
              <a:ea typeface="Verdana"/>
              <a:cs typeface="Verdana"/>
              <a:sym typeface="Verdana"/>
            </a:endParaRPr>
          </a:p>
          <a:p>
            <a:pPr indent="0" lvl="0" marL="0" rtl="0" algn="l">
              <a:lnSpc>
                <a:spcPct val="142857"/>
              </a:lnSpc>
              <a:spcBef>
                <a:spcPts val="0"/>
              </a:spcBef>
              <a:spcAft>
                <a:spcPts val="0"/>
              </a:spcAft>
              <a:buNone/>
            </a:pPr>
            <a:r>
              <a:rPr lang="ru" sz="900">
                <a:solidFill>
                  <a:srgbClr val="666666"/>
                </a:solidFill>
                <a:highlight>
                  <a:srgbClr val="FFFFFF"/>
                </a:highlight>
                <a:latin typeface="Verdana"/>
                <a:ea typeface="Verdana"/>
                <a:cs typeface="Verdana"/>
                <a:sym typeface="Verdana"/>
              </a:rPr>
              <a:t>Plug 'fatih/molokai'</a:t>
            </a:r>
            <a:endParaRPr sz="900">
              <a:solidFill>
                <a:srgbClr val="666666"/>
              </a:solidFill>
              <a:highlight>
                <a:srgbClr val="FFFFFF"/>
              </a:highlight>
              <a:latin typeface="Verdana"/>
              <a:ea typeface="Verdana"/>
              <a:cs typeface="Verdana"/>
              <a:sym typeface="Verdana"/>
            </a:endParaRPr>
          </a:p>
          <a:p>
            <a:pPr indent="0" lvl="0" marL="0" rtl="0" algn="l">
              <a:lnSpc>
                <a:spcPct val="142857"/>
              </a:lnSpc>
              <a:spcBef>
                <a:spcPts val="0"/>
              </a:spcBef>
              <a:spcAft>
                <a:spcPts val="0"/>
              </a:spcAft>
              <a:buNone/>
            </a:pPr>
            <a:r>
              <a:rPr lang="ru" sz="900">
                <a:solidFill>
                  <a:srgbClr val="666666"/>
                </a:solidFill>
                <a:highlight>
                  <a:srgbClr val="FFFFFF"/>
                </a:highlight>
                <a:latin typeface="Verdana"/>
                <a:ea typeface="Verdana"/>
                <a:cs typeface="Verdana"/>
                <a:sym typeface="Verdana"/>
              </a:rPr>
              <a:t>Plug 'AndrewRadev/splitjoin.vim'</a:t>
            </a:r>
            <a:endParaRPr sz="900">
              <a:solidFill>
                <a:srgbClr val="666666"/>
              </a:solidFill>
              <a:highlight>
                <a:srgbClr val="FFFFFF"/>
              </a:highlight>
              <a:latin typeface="Verdana"/>
              <a:ea typeface="Verdana"/>
              <a:cs typeface="Verdana"/>
              <a:sym typeface="Verdana"/>
            </a:endParaRPr>
          </a:p>
          <a:p>
            <a:pPr indent="0" lvl="0" marL="0" rtl="0" algn="l">
              <a:lnSpc>
                <a:spcPct val="142857"/>
              </a:lnSpc>
              <a:spcBef>
                <a:spcPts val="0"/>
              </a:spcBef>
              <a:spcAft>
                <a:spcPts val="0"/>
              </a:spcAft>
              <a:buNone/>
            </a:pPr>
            <a:r>
              <a:rPr lang="ru" sz="900">
                <a:solidFill>
                  <a:srgbClr val="666666"/>
                </a:solidFill>
                <a:highlight>
                  <a:srgbClr val="FFFFFF"/>
                </a:highlight>
                <a:latin typeface="Verdana"/>
                <a:ea typeface="Verdana"/>
                <a:cs typeface="Verdana"/>
                <a:sym typeface="Verdana"/>
              </a:rPr>
              <a:t>Plug 'SirVer/ultisnips'</a:t>
            </a:r>
            <a:endParaRPr sz="900">
              <a:solidFill>
                <a:srgbClr val="666666"/>
              </a:solidFill>
              <a:highlight>
                <a:srgbClr val="FFFFFF"/>
              </a:highlight>
              <a:latin typeface="Verdana"/>
              <a:ea typeface="Verdana"/>
              <a:cs typeface="Verdana"/>
              <a:sym typeface="Verdana"/>
            </a:endParaRPr>
          </a:p>
          <a:p>
            <a:pPr indent="0" lvl="0" marL="0" rtl="0" algn="l">
              <a:lnSpc>
                <a:spcPct val="142857"/>
              </a:lnSpc>
              <a:spcBef>
                <a:spcPts val="0"/>
              </a:spcBef>
              <a:spcAft>
                <a:spcPts val="0"/>
              </a:spcAft>
              <a:buNone/>
            </a:pPr>
            <a:r>
              <a:rPr lang="ru" sz="900">
                <a:solidFill>
                  <a:srgbClr val="666666"/>
                </a:solidFill>
                <a:highlight>
                  <a:srgbClr val="FFFFFF"/>
                </a:highlight>
                <a:latin typeface="Verdana"/>
                <a:ea typeface="Verdana"/>
                <a:cs typeface="Verdana"/>
                <a:sym typeface="Verdana"/>
              </a:rPr>
              <a:t>Plug 'ctrlpvim/ctrlp.vim'</a:t>
            </a:r>
            <a:endParaRPr sz="900">
              <a:solidFill>
                <a:srgbClr val="666666"/>
              </a:solidFill>
              <a:highlight>
                <a:srgbClr val="FFFFFF"/>
              </a:highlight>
              <a:latin typeface="Verdana"/>
              <a:ea typeface="Verdana"/>
              <a:cs typeface="Verdana"/>
              <a:sym typeface="Verdana"/>
            </a:endParaRPr>
          </a:p>
          <a:p>
            <a:pPr indent="0" lvl="0" marL="0" rtl="0" algn="l">
              <a:lnSpc>
                <a:spcPct val="142857"/>
              </a:lnSpc>
              <a:spcBef>
                <a:spcPts val="0"/>
              </a:spcBef>
              <a:spcAft>
                <a:spcPts val="0"/>
              </a:spcAft>
              <a:buNone/>
            </a:pPr>
            <a:r>
              <a:rPr lang="ru" sz="900">
                <a:solidFill>
                  <a:srgbClr val="666666"/>
                </a:solidFill>
                <a:highlight>
                  <a:srgbClr val="FFFFFF"/>
                </a:highlight>
                <a:latin typeface="Verdana"/>
                <a:ea typeface="Verdana"/>
                <a:cs typeface="Verdana"/>
                <a:sym typeface="Verdana"/>
              </a:rPr>
              <a:t>call plug#end()</a:t>
            </a:r>
            <a:endParaRPr sz="900">
              <a:solidFill>
                <a:srgbClr val="666666"/>
              </a:solidFill>
              <a:highlight>
                <a:srgbClr val="FFFFFF"/>
              </a:highlight>
              <a:latin typeface="Verdana"/>
              <a:ea typeface="Verdana"/>
              <a:cs typeface="Verdana"/>
              <a:sym typeface="Verdana"/>
            </a:endParaRPr>
          </a:p>
          <a:p>
            <a:pPr indent="0" lvl="0" marL="0" rtl="0" algn="l">
              <a:lnSpc>
                <a:spcPct val="142857"/>
              </a:lnSpc>
              <a:spcBef>
                <a:spcPts val="0"/>
              </a:spcBef>
              <a:spcAft>
                <a:spcPts val="0"/>
              </a:spcAft>
              <a:buNone/>
            </a:pPr>
            <a:r>
              <a:t/>
            </a:r>
            <a:endParaRPr sz="900">
              <a:solidFill>
                <a:srgbClr val="666666"/>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ru" sz="1800">
                <a:solidFill>
                  <a:srgbClr val="666666"/>
                </a:solidFill>
              </a:rPr>
              <a:t>:PlugInstall - для установки</a:t>
            </a:r>
            <a:endParaRPr sz="900">
              <a:solidFill>
                <a:srgbClr val="666666"/>
              </a:solidFill>
              <a:highlight>
                <a:srgbClr val="FFFFFF"/>
              </a:highlight>
              <a:latin typeface="Verdana"/>
              <a:ea typeface="Verdana"/>
              <a:cs typeface="Verdana"/>
              <a:sym typeface="Verdana"/>
            </a:endParaRPr>
          </a:p>
          <a:p>
            <a:pPr indent="0" lvl="0" marL="0" rtl="0" algn="l">
              <a:spcBef>
                <a:spcPts val="1600"/>
              </a:spcBef>
              <a:spcAft>
                <a:spcPts val="1600"/>
              </a:spcAft>
              <a:buNone/>
            </a:pPr>
            <a:r>
              <a:t/>
            </a:r>
            <a:endParaRPr/>
          </a:p>
        </p:txBody>
      </p:sp>
      <p:cxnSp>
        <p:nvCxnSpPr>
          <p:cNvPr id="121" name="Google Shape;121;p23"/>
          <p:cNvCxnSpPr/>
          <p:nvPr/>
        </p:nvCxnSpPr>
        <p:spPr>
          <a:xfrm rot="10800000">
            <a:off x="4311600" y="1017725"/>
            <a:ext cx="4859700" cy="114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23"/>
          <p:cNvCxnSpPr/>
          <p:nvPr/>
        </p:nvCxnSpPr>
        <p:spPr>
          <a:xfrm rot="10800000">
            <a:off x="4311600" y="4110900"/>
            <a:ext cx="4859700" cy="11400"/>
          </a:xfrm>
          <a:prstGeom prst="straightConnector1">
            <a:avLst/>
          </a:prstGeom>
          <a:noFill/>
          <a:ln cap="flat" cmpd="sng" w="9525">
            <a:solidFill>
              <a:schemeClr val="dk2"/>
            </a:solidFill>
            <a:prstDash val="solid"/>
            <a:round/>
            <a:headEnd len="med" w="med" type="none"/>
            <a:tailEnd len="med" w="med" type="none"/>
          </a:ln>
        </p:spPr>
      </p:cxnSp>
      <p:cxnSp>
        <p:nvCxnSpPr>
          <p:cNvPr id="123" name="Google Shape;123;p23"/>
          <p:cNvCxnSpPr/>
          <p:nvPr/>
        </p:nvCxnSpPr>
        <p:spPr>
          <a:xfrm flipH="1">
            <a:off x="4311600" y="1010525"/>
            <a:ext cx="14400" cy="3092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681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ru" sz="2800">
                <a:solidFill>
                  <a:srgbClr val="434343"/>
                </a:solidFill>
                <a:latin typeface="Oswald"/>
                <a:ea typeface="Oswald"/>
                <a:cs typeface="Oswald"/>
                <a:sym typeface="Oswald"/>
              </a:rPr>
              <a:t>vim-bootstrap.com</a:t>
            </a:r>
            <a:endParaRPr b="1" sz="2800">
              <a:solidFill>
                <a:srgbClr val="434343"/>
              </a:solidFill>
              <a:latin typeface="Oswald"/>
              <a:ea typeface="Oswald"/>
              <a:cs typeface="Oswald"/>
              <a:sym typeface="Oswald"/>
            </a:endParaRPr>
          </a:p>
        </p:txBody>
      </p:sp>
      <p:pic>
        <p:nvPicPr>
          <p:cNvPr id="129" name="Google Shape;129;p24"/>
          <p:cNvPicPr preferRelativeResize="0"/>
          <p:nvPr/>
        </p:nvPicPr>
        <p:blipFill>
          <a:blip r:embed="rId3">
            <a:alphaModFix/>
          </a:blip>
          <a:stretch>
            <a:fillRect/>
          </a:stretch>
        </p:blipFill>
        <p:spPr>
          <a:xfrm>
            <a:off x="233350" y="909950"/>
            <a:ext cx="8677275" cy="409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1624488" y="152400"/>
            <a:ext cx="5895036"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666666"/>
                </a:solidFill>
                <a:latin typeface="Oswald"/>
                <a:ea typeface="Oswald"/>
                <a:cs typeface="Oswald"/>
                <a:sym typeface="Oswald"/>
              </a:rPr>
              <a:t>Какие альтернативы существуют?</a:t>
            </a:r>
            <a:endParaRPr b="1">
              <a:solidFill>
                <a:srgbClr val="666666"/>
              </a:solidFill>
              <a:latin typeface="Oswald"/>
              <a:ea typeface="Oswald"/>
              <a:cs typeface="Oswald"/>
              <a:sym typeface="Oswald"/>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b="1" lang="ru">
                <a:solidFill>
                  <a:srgbClr val="666666"/>
                </a:solidFill>
                <a:latin typeface="Roboto"/>
                <a:ea typeface="Roboto"/>
                <a:cs typeface="Roboto"/>
                <a:sym typeface="Roboto"/>
              </a:rPr>
              <a:t>VSCode</a:t>
            </a:r>
            <a:r>
              <a:rPr lang="ru">
                <a:solidFill>
                  <a:srgbClr val="666666"/>
                </a:solidFill>
                <a:latin typeface="Roboto"/>
                <a:ea typeface="Roboto"/>
                <a:cs typeface="Roboto"/>
                <a:sym typeface="Roboto"/>
              </a:rPr>
              <a:t>: </a:t>
            </a:r>
            <a:r>
              <a:rPr lang="ru">
                <a:solidFill>
                  <a:srgbClr val="666666"/>
                </a:solidFill>
                <a:latin typeface="Roboto"/>
                <a:ea typeface="Roboto"/>
                <a:cs typeface="Roboto"/>
                <a:sym typeface="Roboto"/>
              </a:rPr>
              <a:t>VSCodeVim - </a:t>
            </a:r>
            <a:r>
              <a:rPr lang="ru" u="sng">
                <a:solidFill>
                  <a:srgbClr val="666666"/>
                </a:solidFill>
                <a:latin typeface="Roboto"/>
                <a:ea typeface="Roboto"/>
                <a:cs typeface="Roboto"/>
                <a:sym typeface="Roboto"/>
                <a:hlinkClick r:id="rId3"/>
              </a:rPr>
              <a:t>https://github.com/VSCodeVim/Vim</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Char char="●"/>
            </a:pPr>
            <a:r>
              <a:rPr b="1" lang="ru">
                <a:solidFill>
                  <a:srgbClr val="666666"/>
                </a:solidFill>
                <a:latin typeface="Roboto"/>
                <a:ea typeface="Roboto"/>
                <a:cs typeface="Roboto"/>
                <a:sym typeface="Roboto"/>
              </a:rPr>
              <a:t>Atom</a:t>
            </a:r>
            <a:r>
              <a:rPr lang="ru">
                <a:solidFill>
                  <a:srgbClr val="666666"/>
                </a:solidFill>
                <a:latin typeface="Roboto"/>
                <a:ea typeface="Roboto"/>
                <a:cs typeface="Roboto"/>
                <a:sym typeface="Roboto"/>
              </a:rPr>
              <a:t>: vim-mode-plus - </a:t>
            </a:r>
            <a:r>
              <a:rPr lang="ru" u="sng">
                <a:solidFill>
                  <a:srgbClr val="666666"/>
                </a:solidFill>
                <a:latin typeface="Roboto"/>
                <a:ea typeface="Roboto"/>
                <a:cs typeface="Roboto"/>
                <a:sym typeface="Roboto"/>
                <a:hlinkClick r:id="rId4"/>
              </a:rPr>
              <a:t>https://github.com/t9md/atom-vim-mode-plus</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Char char="●"/>
            </a:pPr>
            <a:r>
              <a:rPr b="1" lang="ru">
                <a:solidFill>
                  <a:srgbClr val="666666"/>
                </a:solidFill>
                <a:latin typeface="Roboto"/>
                <a:ea typeface="Roboto"/>
                <a:cs typeface="Roboto"/>
                <a:sym typeface="Roboto"/>
              </a:rPr>
              <a:t>InteliJ GoLand</a:t>
            </a:r>
            <a:r>
              <a:rPr lang="ru">
                <a:solidFill>
                  <a:srgbClr val="666666"/>
                </a:solidFill>
                <a:latin typeface="Roboto"/>
                <a:ea typeface="Roboto"/>
                <a:cs typeface="Roboto"/>
                <a:sym typeface="Roboto"/>
              </a:rPr>
              <a:t>: IdeaVim - </a:t>
            </a:r>
            <a:r>
              <a:rPr lang="ru" u="sng">
                <a:solidFill>
                  <a:srgbClr val="666666"/>
                </a:solidFill>
                <a:latin typeface="Roboto"/>
                <a:ea typeface="Roboto"/>
                <a:cs typeface="Roboto"/>
                <a:sym typeface="Roboto"/>
                <a:hlinkClick r:id="rId5"/>
              </a:rPr>
              <a:t>https://github.com/JetBrains/ideavim</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Char char="●"/>
            </a:pPr>
            <a:r>
              <a:rPr b="1" lang="ru">
                <a:solidFill>
                  <a:srgbClr val="666666"/>
                </a:solidFill>
                <a:latin typeface="Roboto"/>
                <a:ea typeface="Roboto"/>
                <a:cs typeface="Roboto"/>
                <a:sym typeface="Roboto"/>
              </a:rPr>
              <a:t>Sublime: </a:t>
            </a:r>
            <a:r>
              <a:rPr lang="ru">
                <a:solidFill>
                  <a:srgbClr val="666666"/>
                </a:solidFill>
                <a:latin typeface="Roboto"/>
                <a:ea typeface="Roboto"/>
                <a:cs typeface="Roboto"/>
                <a:sym typeface="Roboto"/>
              </a:rPr>
              <a:t>Vintage Mod</a:t>
            </a:r>
            <a:endParaRPr>
              <a:solidFill>
                <a:srgbClr val="666666"/>
              </a:solidFill>
              <a:latin typeface="Roboto"/>
              <a:ea typeface="Roboto"/>
              <a:cs typeface="Roboto"/>
              <a:sym typeface="Roboto"/>
            </a:endParaRPr>
          </a:p>
          <a:p>
            <a:pPr indent="0" lvl="0" marL="0" rtl="0" algn="l">
              <a:spcBef>
                <a:spcPts val="1600"/>
              </a:spcBef>
              <a:spcAft>
                <a:spcPts val="0"/>
              </a:spcAft>
              <a:buNone/>
            </a:pPr>
            <a:r>
              <a:t/>
            </a:r>
            <a:endParaRPr>
              <a:solidFill>
                <a:srgbClr val="666666"/>
              </a:solidFill>
            </a:endParaRPr>
          </a:p>
          <a:p>
            <a:pPr indent="0" lvl="0" marL="0" rtl="0" algn="l">
              <a:spcBef>
                <a:spcPts val="1600"/>
              </a:spcBef>
              <a:spcAft>
                <a:spcPts val="0"/>
              </a:spcAft>
              <a:buNone/>
            </a:pPr>
            <a:r>
              <a:rPr lang="ru">
                <a:solidFill>
                  <a:srgbClr val="666666"/>
                </a:solidFill>
                <a:latin typeface="Roboto"/>
                <a:ea typeface="Roboto"/>
                <a:cs typeface="Roboto"/>
                <a:sym typeface="Roboto"/>
              </a:rPr>
              <a:t>Но это все не Pure Vanilla Vim реализации.</a:t>
            </a:r>
            <a:endParaRPr>
              <a:solidFill>
                <a:srgbClr val="666666"/>
              </a:solidFill>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vim-go</a:t>
            </a:r>
            <a:r>
              <a:rPr lang="ru"/>
              <a:t> 					</a:t>
            </a:r>
            <a:endParaRPr/>
          </a:p>
        </p:txBody>
      </p:sp>
      <p:sp>
        <p:nvSpPr>
          <p:cNvPr id="146" name="Google Shape;146;p27"/>
          <p:cNvSpPr txBox="1"/>
          <p:nvPr>
            <p:ph idx="1" type="body"/>
          </p:nvPr>
        </p:nvSpPr>
        <p:spPr>
          <a:xfrm>
            <a:off x="311700" y="132280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активная разработка с 2014 года</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отлично дополняется другими плагинами</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хорошая документация</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всё, что вам нужно для разработки на Go в одном плагине</a:t>
            </a:r>
            <a:endParaRPr>
              <a:solidFill>
                <a:srgbClr val="666666"/>
              </a:solidFill>
              <a:latin typeface="Roboto"/>
              <a:ea typeface="Roboto"/>
              <a:cs typeface="Roboto"/>
              <a:sym typeface="Roboto"/>
            </a:endParaRPr>
          </a:p>
          <a:p>
            <a:pPr indent="0" lvl="0" marL="0" rtl="0" algn="l">
              <a:spcBef>
                <a:spcPts val="1600"/>
              </a:spcBef>
              <a:spcAft>
                <a:spcPts val="1600"/>
              </a:spcAft>
              <a:buNone/>
            </a:pPr>
            <a:r>
              <a:t/>
            </a:r>
            <a:endParaRPr>
              <a:solidFill>
                <a:srgbClr val="666666"/>
              </a:solidFill>
            </a:endParaRPr>
          </a:p>
        </p:txBody>
      </p:sp>
      <p:pic>
        <p:nvPicPr>
          <p:cNvPr id="147" name="Google Shape;147;p27"/>
          <p:cNvPicPr preferRelativeResize="0"/>
          <p:nvPr/>
        </p:nvPicPr>
        <p:blipFill>
          <a:blip r:embed="rId3">
            <a:alphaModFix/>
          </a:blip>
          <a:stretch>
            <a:fillRect/>
          </a:stretch>
        </p:blipFill>
        <p:spPr>
          <a:xfrm>
            <a:off x="1557450" y="0"/>
            <a:ext cx="1152475" cy="1152475"/>
          </a:xfrm>
          <a:prstGeom prst="rect">
            <a:avLst/>
          </a:prstGeom>
          <a:noFill/>
          <a:ln>
            <a:noFill/>
          </a:ln>
        </p:spPr>
      </p:pic>
      <p:pic>
        <p:nvPicPr>
          <p:cNvPr id="148" name="Google Shape;148;p27"/>
          <p:cNvPicPr preferRelativeResize="0"/>
          <p:nvPr/>
        </p:nvPicPr>
        <p:blipFill>
          <a:blip r:embed="rId4">
            <a:alphaModFix/>
          </a:blip>
          <a:stretch>
            <a:fillRect/>
          </a:stretch>
        </p:blipFill>
        <p:spPr>
          <a:xfrm>
            <a:off x="2840325" y="527388"/>
            <a:ext cx="1620575" cy="407975"/>
          </a:xfrm>
          <a:prstGeom prst="rect">
            <a:avLst/>
          </a:prstGeom>
          <a:noFill/>
          <a:ln>
            <a:noFill/>
          </a:ln>
        </p:spPr>
      </p:pic>
      <p:pic>
        <p:nvPicPr>
          <p:cNvPr id="149" name="Google Shape;149;p27"/>
          <p:cNvPicPr preferRelativeResize="0"/>
          <p:nvPr/>
        </p:nvPicPr>
        <p:blipFill>
          <a:blip r:embed="rId5">
            <a:alphaModFix/>
          </a:blip>
          <a:stretch>
            <a:fillRect/>
          </a:stretch>
        </p:blipFill>
        <p:spPr>
          <a:xfrm>
            <a:off x="1411400" y="692625"/>
            <a:ext cx="6445776" cy="4227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8"/>
          <p:cNvPicPr preferRelativeResize="0"/>
          <p:nvPr/>
        </p:nvPicPr>
        <p:blipFill>
          <a:blip r:embed="rId3">
            <a:alphaModFix/>
          </a:blip>
          <a:stretch>
            <a:fillRect/>
          </a:stretch>
        </p:blipFill>
        <p:spPr>
          <a:xfrm>
            <a:off x="268250" y="152400"/>
            <a:ext cx="8607502"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Run, Build</a:t>
            </a:r>
            <a:endParaRPr b="1">
              <a:solidFill>
                <a:srgbClr val="434343"/>
              </a:solidFill>
              <a:latin typeface="Oswald"/>
              <a:ea typeface="Oswald"/>
              <a:cs typeface="Oswald"/>
              <a:sym typeface="Oswald"/>
            </a:endParaRPr>
          </a:p>
        </p:txBody>
      </p:sp>
      <p:sp>
        <p:nvSpPr>
          <p:cNvPr id="160" name="Google Shape;160;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:GoRun  - тот же go run</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:GoBuild - тот же go build, но:</a:t>
            </a:r>
            <a:endParaRPr>
              <a:solidFill>
                <a:srgbClr val="666666"/>
              </a:solidFill>
              <a:latin typeface="Roboto"/>
              <a:ea typeface="Roboto"/>
              <a:cs typeface="Roboto"/>
              <a:sym typeface="Roboto"/>
            </a:endParaRPr>
          </a:p>
          <a:p>
            <a:pPr indent="-317500" lvl="0" marL="457200" rtl="0" algn="l">
              <a:spcBef>
                <a:spcPts val="1600"/>
              </a:spcBef>
              <a:spcAft>
                <a:spcPts val="0"/>
              </a:spcAft>
              <a:buClr>
                <a:srgbClr val="666666"/>
              </a:buClr>
              <a:buSzPts val="1400"/>
              <a:buFont typeface="Roboto"/>
              <a:buChar char="●"/>
            </a:pPr>
            <a:r>
              <a:rPr lang="ru">
                <a:solidFill>
                  <a:srgbClr val="666666"/>
                </a:solidFill>
                <a:latin typeface="Roboto"/>
                <a:ea typeface="Roboto"/>
                <a:cs typeface="Roboto"/>
                <a:sym typeface="Roboto"/>
              </a:rPr>
              <a:t>не создаются бинарные файлы</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запуск происходит из корневой папки пакета</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отображает ошибки компиляции</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работает асинхронно</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собирает только файлы, которые зависят от запущенного</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Могут использоваться вместе со стандартными flags\options этих команд.</a:t>
            </a:r>
            <a:endParaRPr>
              <a:solidFill>
                <a:srgbClr val="666666"/>
              </a:solidFill>
              <a:latin typeface="Roboto"/>
              <a:ea typeface="Roboto"/>
              <a:cs typeface="Roboto"/>
              <a:sym typeface="Roboto"/>
            </a:endParaRPr>
          </a:p>
          <a:p>
            <a:pPr indent="0" lvl="0" marL="0" rtl="0" algn="l">
              <a:spcBef>
                <a:spcPts val="1600"/>
              </a:spcBef>
              <a:spcAft>
                <a:spcPts val="1600"/>
              </a:spcAft>
              <a:buNone/>
            </a:pPr>
            <a:r>
              <a:t/>
            </a:r>
            <a:endParaRPr/>
          </a:p>
        </p:txBody>
      </p:sp>
      <p:pic>
        <p:nvPicPr>
          <p:cNvPr id="161" name="Google Shape;161;p29"/>
          <p:cNvPicPr preferRelativeResize="0"/>
          <p:nvPr/>
        </p:nvPicPr>
        <p:blipFill>
          <a:blip r:embed="rId3">
            <a:alphaModFix/>
          </a:blip>
          <a:stretch>
            <a:fillRect/>
          </a:stretch>
        </p:blipFill>
        <p:spPr>
          <a:xfrm>
            <a:off x="175100" y="1152475"/>
            <a:ext cx="4286250" cy="1333500"/>
          </a:xfrm>
          <a:prstGeom prst="rect">
            <a:avLst/>
          </a:prstGeom>
          <a:noFill/>
          <a:ln>
            <a:noFill/>
          </a:ln>
        </p:spPr>
      </p:pic>
      <p:cxnSp>
        <p:nvCxnSpPr>
          <p:cNvPr id="162" name="Google Shape;162;p29"/>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29"/>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9"/>
          <p:cNvSpPr txBox="1"/>
          <p:nvPr/>
        </p:nvSpPr>
        <p:spPr>
          <a:xfrm>
            <a:off x="215725" y="3463075"/>
            <a:ext cx="4245600" cy="14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Биндим клавиши:</a:t>
            </a:r>
            <a:endParaRPr sz="1000">
              <a:solidFill>
                <a:srgbClr val="666666"/>
              </a:solidFill>
              <a:latin typeface="Roboto"/>
              <a:ea typeface="Roboto"/>
              <a:cs typeface="Roboto"/>
              <a:sym typeface="Roboto"/>
            </a:endParaRPr>
          </a:p>
          <a:p>
            <a:pPr indent="0" lvl="0" marL="0" rtl="0" algn="l">
              <a:spcBef>
                <a:spcPts val="0"/>
              </a:spcBef>
              <a:spcAft>
                <a:spcPts val="0"/>
              </a:spcAft>
              <a:buNone/>
            </a:pPr>
            <a:r>
              <a:t/>
            </a:r>
            <a:endParaRPr sz="1000">
              <a:solidFill>
                <a:srgbClr val="666666"/>
              </a:solidFill>
              <a:latin typeface="Roboto"/>
              <a:ea typeface="Roboto"/>
              <a:cs typeface="Roboto"/>
              <a:sym typeface="Roboto"/>
            </a:endParaRPr>
          </a:p>
          <a:p>
            <a:pPr indent="0" lvl="0" marL="152400" marR="152400" rtl="0" algn="l">
              <a:lnSpc>
                <a:spcPct val="145000"/>
              </a:lnSpc>
              <a:spcBef>
                <a:spcPts val="0"/>
              </a:spcBef>
              <a:spcAft>
                <a:spcPts val="0"/>
              </a:spcAft>
              <a:buNone/>
            </a:pPr>
            <a:r>
              <a:rPr lang="ru" sz="1000">
                <a:solidFill>
                  <a:srgbClr val="005CC5"/>
                </a:solidFill>
                <a:highlight>
                  <a:srgbClr val="F6F8FA"/>
                </a:highlight>
                <a:latin typeface="Verdana"/>
                <a:ea typeface="Verdana"/>
                <a:cs typeface="Verdana"/>
                <a:sym typeface="Verdana"/>
              </a:rPr>
              <a:t>autocmd</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FileType</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go</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nmap</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&lt;leader&gt;b</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&lt;Plug&gt;</a:t>
            </a:r>
            <a:r>
              <a:rPr lang="ru" sz="1000">
                <a:solidFill>
                  <a:srgbClr val="24292E"/>
                </a:solidFill>
                <a:highlight>
                  <a:srgbClr val="F6F8FA"/>
                </a:highlight>
                <a:latin typeface="Verdana"/>
                <a:ea typeface="Verdana"/>
                <a:cs typeface="Verdana"/>
                <a:sym typeface="Verdana"/>
              </a:rPr>
              <a:t>(</a:t>
            </a:r>
            <a:r>
              <a:rPr lang="ru" sz="1000">
                <a:solidFill>
                  <a:srgbClr val="005CC5"/>
                </a:solidFill>
                <a:highlight>
                  <a:srgbClr val="F6F8FA"/>
                </a:highlight>
                <a:latin typeface="Verdana"/>
                <a:ea typeface="Verdana"/>
                <a:cs typeface="Verdana"/>
                <a:sym typeface="Verdana"/>
              </a:rPr>
              <a:t>go</a:t>
            </a:r>
            <a:r>
              <a:rPr lang="ru" sz="1000">
                <a:solidFill>
                  <a:srgbClr val="D73A49"/>
                </a:solidFill>
                <a:highlight>
                  <a:srgbClr val="F6F8FA"/>
                </a:highlight>
                <a:latin typeface="Verdana"/>
                <a:ea typeface="Verdana"/>
                <a:cs typeface="Verdana"/>
                <a:sym typeface="Verdana"/>
              </a:rPr>
              <a:t>-</a:t>
            </a:r>
            <a:r>
              <a:rPr lang="ru" sz="1000">
                <a:solidFill>
                  <a:srgbClr val="24292E"/>
                </a:solidFill>
                <a:highlight>
                  <a:srgbClr val="F6F8FA"/>
                </a:highlight>
                <a:latin typeface="Verdana"/>
                <a:ea typeface="Verdana"/>
                <a:cs typeface="Verdana"/>
                <a:sym typeface="Verdana"/>
              </a:rPr>
              <a:t>build)</a:t>
            </a:r>
            <a:br>
              <a:rPr lang="ru" sz="1000">
                <a:solidFill>
                  <a:srgbClr val="24292E"/>
                </a:solidFill>
                <a:highlight>
                  <a:srgbClr val="F6F8FA"/>
                </a:highlight>
                <a:latin typeface="Verdana"/>
                <a:ea typeface="Verdana"/>
                <a:cs typeface="Verdana"/>
                <a:sym typeface="Verdana"/>
              </a:rPr>
            </a:br>
            <a:r>
              <a:rPr lang="ru" sz="1000">
                <a:solidFill>
                  <a:srgbClr val="005CC5"/>
                </a:solidFill>
                <a:highlight>
                  <a:srgbClr val="F6F8FA"/>
                </a:highlight>
                <a:latin typeface="Verdana"/>
                <a:ea typeface="Verdana"/>
                <a:cs typeface="Verdana"/>
                <a:sym typeface="Verdana"/>
              </a:rPr>
              <a:t>autocmd</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FileType</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go</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nmap</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&lt;leader&gt;r</a:t>
            </a:r>
            <a:r>
              <a:rPr lang="ru" sz="1000">
                <a:solidFill>
                  <a:srgbClr val="24292E"/>
                </a:solidFill>
                <a:highlight>
                  <a:srgbClr val="F6F8FA"/>
                </a:highlight>
                <a:latin typeface="Verdana"/>
                <a:ea typeface="Verdana"/>
                <a:cs typeface="Verdana"/>
                <a:sym typeface="Verdana"/>
              </a:rPr>
              <a:t>  </a:t>
            </a:r>
            <a:r>
              <a:rPr lang="ru" sz="1000">
                <a:solidFill>
                  <a:srgbClr val="005CC5"/>
                </a:solidFill>
                <a:highlight>
                  <a:srgbClr val="F6F8FA"/>
                </a:highlight>
                <a:latin typeface="Verdana"/>
                <a:ea typeface="Verdana"/>
                <a:cs typeface="Verdana"/>
                <a:sym typeface="Verdana"/>
              </a:rPr>
              <a:t>&lt;Plug&gt;</a:t>
            </a:r>
            <a:r>
              <a:rPr lang="ru" sz="1000">
                <a:solidFill>
                  <a:srgbClr val="24292E"/>
                </a:solidFill>
                <a:highlight>
                  <a:srgbClr val="F6F8FA"/>
                </a:highlight>
                <a:latin typeface="Verdana"/>
                <a:ea typeface="Verdana"/>
                <a:cs typeface="Verdana"/>
                <a:sym typeface="Verdana"/>
              </a:rPr>
              <a:t>(</a:t>
            </a:r>
            <a:r>
              <a:rPr lang="ru" sz="1000">
                <a:solidFill>
                  <a:srgbClr val="005CC5"/>
                </a:solidFill>
                <a:highlight>
                  <a:srgbClr val="F6F8FA"/>
                </a:highlight>
                <a:latin typeface="Verdana"/>
                <a:ea typeface="Verdana"/>
                <a:cs typeface="Verdana"/>
                <a:sym typeface="Verdana"/>
              </a:rPr>
              <a:t>go</a:t>
            </a:r>
            <a:r>
              <a:rPr lang="ru" sz="1000">
                <a:solidFill>
                  <a:srgbClr val="D73A49"/>
                </a:solidFill>
                <a:highlight>
                  <a:srgbClr val="F6F8FA"/>
                </a:highlight>
                <a:latin typeface="Verdana"/>
                <a:ea typeface="Verdana"/>
                <a:cs typeface="Verdana"/>
                <a:sym typeface="Verdana"/>
              </a:rPr>
              <a:t>-</a:t>
            </a:r>
            <a:r>
              <a:rPr lang="ru" sz="1000">
                <a:solidFill>
                  <a:srgbClr val="24292E"/>
                </a:solidFill>
                <a:highlight>
                  <a:srgbClr val="F6F8FA"/>
                </a:highlight>
                <a:latin typeface="Verdana"/>
                <a:ea typeface="Verdana"/>
                <a:cs typeface="Verdana"/>
                <a:sym typeface="Verdana"/>
              </a:rPr>
              <a:t>run)</a:t>
            </a:r>
            <a:endParaRPr sz="1000">
              <a:solidFill>
                <a:srgbClr val="24292E"/>
              </a:solidFill>
              <a:highlight>
                <a:srgbClr val="F6F8FA"/>
              </a:highlight>
              <a:latin typeface="Verdana"/>
              <a:ea typeface="Verdana"/>
              <a:cs typeface="Verdana"/>
              <a:sym typeface="Verdana"/>
            </a:endParaRPr>
          </a:p>
          <a:p>
            <a:pPr indent="0" lvl="0" marL="0" rtl="0" algn="l">
              <a:spcBef>
                <a:spcPts val="0"/>
              </a:spcBef>
              <a:spcAft>
                <a:spcPts val="0"/>
              </a:spcAft>
              <a:buNone/>
            </a:pPr>
            <a:r>
              <a:rPr lang="ru"/>
              <a:t> </a:t>
            </a:r>
            <a:r>
              <a:rPr lang="ru">
                <a:solidFill>
                  <a:srgbClr val="666666"/>
                </a:solidFill>
                <a:latin typeface="Roboto"/>
                <a:ea typeface="Roboto"/>
                <a:cs typeface="Roboto"/>
                <a:sym typeface="Roboto"/>
              </a:rPr>
              <a:t>  , + b для GoBuild</a:t>
            </a:r>
            <a:endParaRPr>
              <a:solidFill>
                <a:srgbClr val="666666"/>
              </a:solidFill>
              <a:latin typeface="Roboto"/>
              <a:ea typeface="Roboto"/>
              <a:cs typeface="Roboto"/>
              <a:sym typeface="Roboto"/>
            </a:endParaRPr>
          </a:p>
          <a:p>
            <a:pPr indent="0" lvl="0" marL="0" rtl="0" algn="l">
              <a:spcBef>
                <a:spcPts val="0"/>
              </a:spcBef>
              <a:spcAft>
                <a:spcPts val="0"/>
              </a:spcAft>
              <a:buNone/>
            </a:pPr>
            <a:r>
              <a:rPr lang="ru">
                <a:solidFill>
                  <a:srgbClr val="666666"/>
                </a:solidFill>
                <a:latin typeface="Roboto"/>
                <a:ea typeface="Roboto"/>
                <a:cs typeface="Roboto"/>
                <a:sym typeface="Roboto"/>
              </a:rPr>
              <a:t>   , + r для GoRun</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Ловим ошибки</a:t>
            </a:r>
            <a:endParaRPr b="1">
              <a:solidFill>
                <a:srgbClr val="434343"/>
              </a:solidFill>
              <a:latin typeface="Oswald"/>
              <a:ea typeface="Oswald"/>
              <a:cs typeface="Oswald"/>
              <a:sym typeface="Oswald"/>
            </a:endParaRPr>
          </a:p>
        </p:txBody>
      </p:sp>
      <p:sp>
        <p:nvSpPr>
          <p:cNvPr id="170" name="Google Shape;170;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При обнаружении ошибок компиляции vim будет выводить специальное окно с ошибками. </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По ошибкам можно перемещаться с помощью команд:</a:t>
            </a:r>
            <a:endParaRPr>
              <a:solidFill>
                <a:srgbClr val="666666"/>
              </a:solidFill>
              <a:latin typeface="Roboto"/>
              <a:ea typeface="Roboto"/>
              <a:cs typeface="Roboto"/>
              <a:sym typeface="Roboto"/>
            </a:endParaRPr>
          </a:p>
          <a:p>
            <a:pPr indent="-317500" lvl="0" marL="457200" rtl="0" algn="l">
              <a:spcBef>
                <a:spcPts val="1600"/>
              </a:spcBef>
              <a:spcAft>
                <a:spcPts val="0"/>
              </a:spcAft>
              <a:buClr>
                <a:srgbClr val="666666"/>
              </a:buClr>
              <a:buSzPts val="1400"/>
              <a:buFont typeface="Roboto"/>
              <a:buChar char="●"/>
            </a:pPr>
            <a:r>
              <a:rPr lang="ru">
                <a:solidFill>
                  <a:srgbClr val="666666"/>
                </a:solidFill>
                <a:latin typeface="Roboto"/>
                <a:ea typeface="Roboto"/>
                <a:cs typeface="Roboto"/>
                <a:sym typeface="Roboto"/>
              </a:rPr>
              <a:t>:cnext</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:cprevious</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:cclose</a:t>
            </a:r>
            <a:endParaRPr>
              <a:solidFill>
                <a:srgbClr val="666666"/>
              </a:solidFill>
              <a:latin typeface="Roboto"/>
              <a:ea typeface="Roboto"/>
              <a:cs typeface="Roboto"/>
              <a:sym typeface="Roboto"/>
            </a:endParaRPr>
          </a:p>
          <a:p>
            <a:pPr indent="0" lvl="0" marL="0" rtl="0" algn="l">
              <a:spcBef>
                <a:spcPts val="1600"/>
              </a:spcBef>
              <a:spcAft>
                <a:spcPts val="0"/>
              </a:spcAft>
              <a:buNone/>
            </a:pPr>
            <a:r>
              <a:t/>
            </a:r>
            <a:endParaRPr>
              <a:solidFill>
                <a:srgbClr val="666666"/>
              </a:solidFill>
              <a:latin typeface="Roboto"/>
              <a:ea typeface="Roboto"/>
              <a:cs typeface="Roboto"/>
              <a:sym typeface="Roboto"/>
            </a:endParaRPr>
          </a:p>
          <a:p>
            <a:pPr indent="0" lvl="0" marL="0" rtl="0" algn="l">
              <a:spcBef>
                <a:spcPts val="1600"/>
              </a:spcBef>
              <a:spcAft>
                <a:spcPts val="1600"/>
              </a:spcAft>
              <a:buNone/>
            </a:pPr>
            <a:r>
              <a:t/>
            </a:r>
            <a:endParaRPr/>
          </a:p>
        </p:txBody>
      </p:sp>
      <p:pic>
        <p:nvPicPr>
          <p:cNvPr id="171" name="Google Shape;171;p30"/>
          <p:cNvPicPr preferRelativeResize="0"/>
          <p:nvPr/>
        </p:nvPicPr>
        <p:blipFill>
          <a:blip r:embed="rId3">
            <a:alphaModFix/>
          </a:blip>
          <a:stretch>
            <a:fillRect/>
          </a:stretch>
        </p:blipFill>
        <p:spPr>
          <a:xfrm>
            <a:off x="152400" y="1170125"/>
            <a:ext cx="4286250" cy="2209800"/>
          </a:xfrm>
          <a:prstGeom prst="rect">
            <a:avLst/>
          </a:prstGeom>
          <a:noFill/>
          <a:ln>
            <a:noFill/>
          </a:ln>
        </p:spPr>
      </p:pic>
      <p:cxnSp>
        <p:nvCxnSpPr>
          <p:cNvPr id="172" name="Google Shape;172;p30"/>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30"/>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Тесты, тесты, тесты</a:t>
            </a:r>
            <a:endParaRPr b="1">
              <a:solidFill>
                <a:srgbClr val="434343"/>
              </a:solidFill>
              <a:latin typeface="Oswald"/>
              <a:ea typeface="Oswald"/>
              <a:cs typeface="Oswald"/>
              <a:sym typeface="Oswald"/>
            </a:endParaRPr>
          </a:p>
        </p:txBody>
      </p:sp>
      <p:sp>
        <p:nvSpPr>
          <p:cNvPr id="179" name="Google Shape;179;p31"/>
          <p:cNvSpPr txBox="1"/>
          <p:nvPr>
            <p:ph idx="2" type="body"/>
          </p:nvPr>
        </p:nvSpPr>
        <p:spPr>
          <a:xfrm>
            <a:off x="4832400" y="1152475"/>
            <a:ext cx="3999900" cy="37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rgbClr val="666666"/>
                </a:solidFill>
                <a:latin typeface="Roboto"/>
                <a:ea typeface="Roboto"/>
                <a:cs typeface="Roboto"/>
                <a:sym typeface="Roboto"/>
              </a:rPr>
              <a:t>:GoTest</a:t>
            </a:r>
            <a:endParaRPr>
              <a:solidFill>
                <a:srgbClr val="666666"/>
              </a:solidFill>
              <a:latin typeface="Roboto"/>
              <a:ea typeface="Roboto"/>
              <a:cs typeface="Roboto"/>
              <a:sym typeface="Roboto"/>
            </a:endParaRPr>
          </a:p>
          <a:p>
            <a:pPr indent="-317500" lvl="0" marL="457200" rtl="0" algn="l">
              <a:spcBef>
                <a:spcPts val="1600"/>
              </a:spcBef>
              <a:spcAft>
                <a:spcPts val="0"/>
              </a:spcAft>
              <a:buClr>
                <a:srgbClr val="666666"/>
              </a:buClr>
              <a:buSzPts val="1400"/>
              <a:buFont typeface="Roboto"/>
              <a:buChar char="●"/>
            </a:pPr>
            <a:r>
              <a:rPr lang="ru">
                <a:solidFill>
                  <a:srgbClr val="666666"/>
                </a:solidFill>
                <a:latin typeface="Roboto"/>
                <a:ea typeface="Roboto"/>
                <a:cs typeface="Roboto"/>
                <a:sym typeface="Roboto"/>
              </a:rPr>
              <a:t>вызывает go test внутри</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работает похожим образом с GoBuild</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может вызываться не из тестового файла</a:t>
            </a:r>
            <a:endParaRPr>
              <a:solidFill>
                <a:srgbClr val="666666"/>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ru">
                <a:solidFill>
                  <a:srgbClr val="666666"/>
                </a:solidFill>
                <a:latin typeface="Roboto"/>
                <a:ea typeface="Roboto"/>
                <a:cs typeface="Roboto"/>
                <a:sym typeface="Roboto"/>
              </a:rPr>
              <a:t>:GoAlternate - переключение между файлом и файлом с тестами</a:t>
            </a:r>
            <a:endParaRPr>
              <a:solidFill>
                <a:srgbClr val="666666"/>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ru">
                <a:solidFill>
                  <a:srgbClr val="666666"/>
                </a:solidFill>
                <a:latin typeface="Roboto"/>
                <a:ea typeface="Roboto"/>
                <a:cs typeface="Roboto"/>
                <a:sym typeface="Roboto"/>
              </a:rPr>
              <a:t>:GoTestFunc - для теста одной функции</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:GoComplie - это GoBuild для тестов</a:t>
            </a:r>
            <a:endParaRPr>
              <a:solidFill>
                <a:srgbClr val="666666"/>
              </a:solidFill>
              <a:latin typeface="Roboto"/>
              <a:ea typeface="Roboto"/>
              <a:cs typeface="Roboto"/>
              <a:sym typeface="Roboto"/>
            </a:endParaRPr>
          </a:p>
          <a:p>
            <a:pPr indent="0" lvl="0" marL="0" rtl="0" algn="l">
              <a:spcBef>
                <a:spcPts val="1600"/>
              </a:spcBef>
              <a:spcAft>
                <a:spcPts val="1600"/>
              </a:spcAft>
              <a:buClr>
                <a:schemeClr val="dk1"/>
              </a:buClr>
              <a:buSzPts val="1100"/>
              <a:buFont typeface="Arial"/>
              <a:buNone/>
            </a:pPr>
            <a:r>
              <a:rPr lang="ru">
                <a:solidFill>
                  <a:srgbClr val="666666"/>
                </a:solidFill>
                <a:latin typeface="Roboto"/>
                <a:ea typeface="Roboto"/>
                <a:cs typeface="Roboto"/>
                <a:sym typeface="Roboto"/>
              </a:rPr>
              <a:t>:GoCoverage - покрытие кода тестами</a:t>
            </a:r>
            <a:endParaRPr>
              <a:solidFill>
                <a:srgbClr val="666666"/>
              </a:solidFill>
              <a:latin typeface="Roboto"/>
              <a:ea typeface="Roboto"/>
              <a:cs typeface="Roboto"/>
              <a:sym typeface="Roboto"/>
            </a:endParaRPr>
          </a:p>
        </p:txBody>
      </p:sp>
      <p:pic>
        <p:nvPicPr>
          <p:cNvPr id="180" name="Google Shape;180;p31"/>
          <p:cNvPicPr preferRelativeResize="0"/>
          <p:nvPr/>
        </p:nvPicPr>
        <p:blipFill>
          <a:blip r:embed="rId3">
            <a:alphaModFix/>
          </a:blip>
          <a:stretch>
            <a:fillRect/>
          </a:stretch>
        </p:blipFill>
        <p:spPr>
          <a:xfrm>
            <a:off x="152400" y="1170125"/>
            <a:ext cx="4467225" cy="2714625"/>
          </a:xfrm>
          <a:prstGeom prst="rect">
            <a:avLst/>
          </a:prstGeom>
          <a:noFill/>
          <a:ln>
            <a:noFill/>
          </a:ln>
        </p:spPr>
      </p:pic>
      <p:cxnSp>
        <p:nvCxnSpPr>
          <p:cNvPr id="181" name="Google Shape;181;p31"/>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31"/>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12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ru">
                <a:solidFill>
                  <a:srgbClr val="434343"/>
                </a:solidFill>
                <a:latin typeface="Oswald"/>
                <a:ea typeface="Oswald"/>
                <a:cs typeface="Oswald"/>
                <a:sym typeface="Oswald"/>
              </a:rPr>
              <a:t>Поможет ли Vim и vim-go стать вам лучше?</a:t>
            </a:r>
            <a:endParaRPr b="1">
              <a:solidFill>
                <a:srgbClr val="434343"/>
              </a:solidFill>
              <a:latin typeface="Oswald"/>
              <a:ea typeface="Oswald"/>
              <a:cs typeface="Oswald"/>
              <a:sym typeface="Oswald"/>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 name="Google Shape;61;p14"/>
          <p:cNvPicPr preferRelativeResize="0"/>
          <p:nvPr/>
        </p:nvPicPr>
        <p:blipFill>
          <a:blip r:embed="rId3">
            <a:alphaModFix/>
          </a:blip>
          <a:stretch>
            <a:fillRect/>
          </a:stretch>
        </p:blipFill>
        <p:spPr>
          <a:xfrm>
            <a:off x="0" y="697718"/>
            <a:ext cx="9143996" cy="47030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if и af</a:t>
            </a:r>
            <a:endParaRPr b="1">
              <a:solidFill>
                <a:srgbClr val="434343"/>
              </a:solidFill>
              <a:latin typeface="Oswald"/>
              <a:ea typeface="Oswald"/>
              <a:cs typeface="Oswald"/>
              <a:sym typeface="Oswald"/>
            </a:endParaRPr>
          </a:p>
        </p:txBody>
      </p:sp>
      <p:sp>
        <p:nvSpPr>
          <p:cNvPr id="188" name="Google Shape;188;p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Выделяет внешнее тело функции с помощью if (внутри фигурных скобок). </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Выделяет всю функцию с помощью af.</a:t>
            </a:r>
            <a:endParaRPr>
              <a:solidFill>
                <a:srgbClr val="666666"/>
              </a:solidFill>
              <a:latin typeface="Roboto"/>
              <a:ea typeface="Roboto"/>
              <a:cs typeface="Roboto"/>
              <a:sym typeface="Roboto"/>
            </a:endParaRPr>
          </a:p>
          <a:p>
            <a:pPr indent="0" lvl="0" marL="0" rtl="0" algn="l">
              <a:spcBef>
                <a:spcPts val="1600"/>
              </a:spcBef>
              <a:spcAft>
                <a:spcPts val="0"/>
              </a:spcAft>
              <a:buNone/>
            </a:pPr>
            <a:r>
              <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Похожая функциональность должна появиться в скором времени для комментариев. (Анонсирована 28 мая)</a:t>
            </a:r>
            <a:endParaRPr>
              <a:solidFill>
                <a:srgbClr val="666666"/>
              </a:solidFill>
              <a:latin typeface="Roboto"/>
              <a:ea typeface="Roboto"/>
              <a:cs typeface="Roboto"/>
              <a:sym typeface="Roboto"/>
            </a:endParaRPr>
          </a:p>
          <a:p>
            <a:pPr indent="0" lvl="0" marL="0" rtl="0" algn="l">
              <a:spcBef>
                <a:spcPts val="1600"/>
              </a:spcBef>
              <a:spcAft>
                <a:spcPts val="1600"/>
              </a:spcAft>
              <a:buNone/>
            </a:pPr>
            <a:r>
              <a:t/>
            </a:r>
            <a:endParaRPr>
              <a:solidFill>
                <a:srgbClr val="666666"/>
              </a:solidFill>
              <a:latin typeface="Roboto"/>
              <a:ea typeface="Roboto"/>
              <a:cs typeface="Roboto"/>
              <a:sym typeface="Roboto"/>
            </a:endParaRPr>
          </a:p>
        </p:txBody>
      </p:sp>
      <p:pic>
        <p:nvPicPr>
          <p:cNvPr id="189" name="Google Shape;189;p32"/>
          <p:cNvPicPr preferRelativeResize="0"/>
          <p:nvPr/>
        </p:nvPicPr>
        <p:blipFill>
          <a:blip r:embed="rId3">
            <a:alphaModFix/>
          </a:blip>
          <a:stretch>
            <a:fillRect/>
          </a:stretch>
        </p:blipFill>
        <p:spPr>
          <a:xfrm>
            <a:off x="152400" y="1170125"/>
            <a:ext cx="4527600" cy="3262431"/>
          </a:xfrm>
          <a:prstGeom prst="rect">
            <a:avLst/>
          </a:prstGeom>
          <a:noFill/>
          <a:ln>
            <a:noFill/>
          </a:ln>
        </p:spPr>
      </p:pic>
      <p:cxnSp>
        <p:nvCxnSpPr>
          <p:cNvPr id="190" name="Google Shape;190;p32"/>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32"/>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Snippets</a:t>
            </a:r>
            <a:endParaRPr b="1">
              <a:solidFill>
                <a:srgbClr val="434343"/>
              </a:solidFill>
              <a:latin typeface="Oswald"/>
              <a:ea typeface="Oswald"/>
              <a:cs typeface="Oswald"/>
              <a:sym typeface="Oswald"/>
            </a:endParaRPr>
          </a:p>
        </p:txBody>
      </p:sp>
      <p:sp>
        <p:nvSpPr>
          <p:cNvPr id="197" name="Google Shape;197;p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vim-go может быть дополнен снипеттами из </a:t>
            </a:r>
            <a:r>
              <a:rPr lang="ru">
                <a:solidFill>
                  <a:srgbClr val="666666"/>
                </a:solidFill>
                <a:latin typeface="Roboto"/>
                <a:ea typeface="Roboto"/>
                <a:cs typeface="Roboto"/>
                <a:sym typeface="Roboto"/>
              </a:rPr>
              <a:t>Ultisnips, neosnippet или vim-minisnip. Они могут быть расширены своими шаблонами.</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Ultisnips имеет огромное кол-во стандартных сниппетов. В том числе для работы со стандартными пакетами и структурами.</a:t>
            </a:r>
            <a:endParaRPr>
              <a:solidFill>
                <a:srgbClr val="666666"/>
              </a:solidFill>
              <a:latin typeface="Roboto"/>
              <a:ea typeface="Roboto"/>
              <a:cs typeface="Roboto"/>
              <a:sym typeface="Roboto"/>
            </a:endParaRPr>
          </a:p>
          <a:p>
            <a:pPr indent="0" lvl="0" marL="0" rtl="0" algn="l">
              <a:spcBef>
                <a:spcPts val="1600"/>
              </a:spcBef>
              <a:spcAft>
                <a:spcPts val="1600"/>
              </a:spcAft>
              <a:buNone/>
            </a:pPr>
            <a:r>
              <a:t/>
            </a:r>
            <a:endParaRPr>
              <a:solidFill>
                <a:srgbClr val="666666"/>
              </a:solidFill>
              <a:latin typeface="Roboto"/>
              <a:ea typeface="Roboto"/>
              <a:cs typeface="Roboto"/>
              <a:sym typeface="Roboto"/>
            </a:endParaRPr>
          </a:p>
        </p:txBody>
      </p:sp>
      <p:pic>
        <p:nvPicPr>
          <p:cNvPr id="198" name="Google Shape;198;p33"/>
          <p:cNvPicPr preferRelativeResize="0"/>
          <p:nvPr/>
        </p:nvPicPr>
        <p:blipFill>
          <a:blip r:embed="rId3">
            <a:alphaModFix/>
          </a:blip>
          <a:stretch>
            <a:fillRect/>
          </a:stretch>
        </p:blipFill>
        <p:spPr>
          <a:xfrm>
            <a:off x="152400" y="1170125"/>
            <a:ext cx="4527600" cy="2324215"/>
          </a:xfrm>
          <a:prstGeom prst="rect">
            <a:avLst/>
          </a:prstGeom>
          <a:noFill/>
          <a:ln>
            <a:noFill/>
          </a:ln>
        </p:spPr>
      </p:pic>
      <p:cxnSp>
        <p:nvCxnSpPr>
          <p:cNvPr id="199" name="Google Shape;199;p33"/>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33"/>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sp>
        <p:nvSpPr>
          <p:cNvPr id="201" name="Google Shape;201;p33"/>
          <p:cNvSpPr txBox="1"/>
          <p:nvPr/>
        </p:nvSpPr>
        <p:spPr>
          <a:xfrm>
            <a:off x="152400" y="3494350"/>
            <a:ext cx="2475300" cy="47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ru">
                <a:solidFill>
                  <a:srgbClr val="666666"/>
                </a:solidFill>
                <a:latin typeface="Roboto"/>
                <a:ea typeface="Roboto"/>
                <a:cs typeface="Roboto"/>
                <a:sym typeface="Roboto"/>
              </a:rPr>
              <a:t>Ultisnips пример</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More use of snippets</a:t>
            </a:r>
            <a:endParaRPr b="1">
              <a:solidFill>
                <a:srgbClr val="434343"/>
              </a:solidFill>
              <a:latin typeface="Oswald"/>
              <a:ea typeface="Oswald"/>
              <a:cs typeface="Oswald"/>
              <a:sym typeface="Oswald"/>
            </a:endParaRPr>
          </a:p>
        </p:txBody>
      </p:sp>
      <p:sp>
        <p:nvSpPr>
          <p:cNvPr id="207" name="Google Shape;207;p3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666666"/>
                </a:solidFill>
                <a:latin typeface="Roboto"/>
                <a:ea typeface="Roboto"/>
                <a:cs typeface="Roboto"/>
                <a:sym typeface="Roboto"/>
              </a:rPr>
              <a:t>Удобно использовать для рефакторинга помещая выделенную область в тело сниппета. (Tab)</a:t>
            </a:r>
            <a:endParaRPr>
              <a:solidFill>
                <a:srgbClr val="666666"/>
              </a:solidFill>
              <a:latin typeface="Roboto"/>
              <a:ea typeface="Roboto"/>
              <a:cs typeface="Roboto"/>
              <a:sym typeface="Roboto"/>
            </a:endParaRPr>
          </a:p>
        </p:txBody>
      </p:sp>
      <p:cxnSp>
        <p:nvCxnSpPr>
          <p:cNvPr id="208" name="Google Shape;208;p34"/>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34"/>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sp>
        <p:nvSpPr>
          <p:cNvPr id="210" name="Google Shape;210;p34"/>
          <p:cNvSpPr txBox="1"/>
          <p:nvPr/>
        </p:nvSpPr>
        <p:spPr>
          <a:xfrm>
            <a:off x="254575" y="4459450"/>
            <a:ext cx="2475300" cy="47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ru">
                <a:solidFill>
                  <a:srgbClr val="666666"/>
                </a:solidFill>
                <a:latin typeface="Roboto"/>
                <a:ea typeface="Roboto"/>
                <a:cs typeface="Roboto"/>
                <a:sym typeface="Roboto"/>
              </a:rPr>
              <a:t>Ultisnips пример</a:t>
            </a:r>
            <a:endParaRPr b="1"/>
          </a:p>
        </p:txBody>
      </p:sp>
      <p:pic>
        <p:nvPicPr>
          <p:cNvPr id="211" name="Google Shape;211;p34"/>
          <p:cNvPicPr preferRelativeResize="0"/>
          <p:nvPr/>
        </p:nvPicPr>
        <p:blipFill>
          <a:blip r:embed="rId3">
            <a:alphaModFix/>
          </a:blip>
          <a:stretch>
            <a:fillRect/>
          </a:stretch>
        </p:blipFill>
        <p:spPr>
          <a:xfrm>
            <a:off x="152400" y="1170125"/>
            <a:ext cx="4345345" cy="313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Tags</a:t>
            </a:r>
            <a:endParaRPr b="1">
              <a:solidFill>
                <a:srgbClr val="434343"/>
              </a:solidFill>
              <a:latin typeface="Oswald"/>
              <a:ea typeface="Oswald"/>
              <a:cs typeface="Oswald"/>
              <a:sym typeface="Oswald"/>
            </a:endParaRPr>
          </a:p>
        </p:txBody>
      </p:sp>
      <p:sp>
        <p:nvSpPr>
          <p:cNvPr id="217" name="Google Shape;217;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Использует gomodifytags</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:GoAddTags по умолчанию добавить json </a:t>
            </a:r>
            <a:endParaRPr>
              <a:solidFill>
                <a:srgbClr val="666666"/>
              </a:solidFill>
              <a:latin typeface="Roboto"/>
              <a:ea typeface="Roboto"/>
              <a:cs typeface="Roboto"/>
              <a:sym typeface="Roboto"/>
            </a:endParaRPr>
          </a:p>
          <a:p>
            <a:pPr indent="0" lvl="0" marL="0" rtl="0" algn="l">
              <a:spcBef>
                <a:spcPts val="1600"/>
              </a:spcBef>
              <a:spcAft>
                <a:spcPts val="1600"/>
              </a:spcAft>
              <a:buNone/>
            </a:pPr>
            <a:r>
              <a:rPr lang="ru">
                <a:solidFill>
                  <a:srgbClr val="666666"/>
                </a:solidFill>
                <a:latin typeface="Roboto"/>
                <a:ea typeface="Roboto"/>
                <a:cs typeface="Roboto"/>
                <a:sym typeface="Roboto"/>
              </a:rPr>
              <a:t>может использоваться range для задания определенных полей</a:t>
            </a:r>
            <a:endParaRPr>
              <a:solidFill>
                <a:srgbClr val="666666"/>
              </a:solidFill>
              <a:latin typeface="Roboto"/>
              <a:ea typeface="Roboto"/>
              <a:cs typeface="Roboto"/>
              <a:sym typeface="Roboto"/>
            </a:endParaRPr>
          </a:p>
        </p:txBody>
      </p:sp>
      <p:cxnSp>
        <p:nvCxnSpPr>
          <p:cNvPr id="218" name="Google Shape;218;p35"/>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35"/>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pic>
        <p:nvPicPr>
          <p:cNvPr id="220" name="Google Shape;220;p35"/>
          <p:cNvPicPr preferRelativeResize="0"/>
          <p:nvPr/>
        </p:nvPicPr>
        <p:blipFill>
          <a:blip r:embed="rId3">
            <a:alphaModFix/>
          </a:blip>
          <a:stretch>
            <a:fillRect/>
          </a:stretch>
        </p:blipFill>
        <p:spPr>
          <a:xfrm>
            <a:off x="152400" y="1170125"/>
            <a:ext cx="4447650" cy="34841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Keyify, FillStruct</a:t>
            </a:r>
            <a:endParaRPr b="1">
              <a:solidFill>
                <a:srgbClr val="434343"/>
              </a:solidFill>
              <a:latin typeface="Oswald"/>
              <a:ea typeface="Oswald"/>
              <a:cs typeface="Oswald"/>
              <a:sym typeface="Oswald"/>
            </a:endParaRPr>
          </a:p>
        </p:txBody>
      </p:sp>
      <p:sp>
        <p:nvSpPr>
          <p:cNvPr id="226" name="Google Shape;226;p3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:Keyify - добавляет ключи к структуре</a:t>
            </a:r>
            <a:endParaRPr>
              <a:solidFill>
                <a:srgbClr val="666666"/>
              </a:solidFill>
              <a:latin typeface="Roboto"/>
              <a:ea typeface="Roboto"/>
              <a:cs typeface="Roboto"/>
              <a:sym typeface="Roboto"/>
            </a:endParaRPr>
          </a:p>
          <a:p>
            <a:pPr indent="0" lvl="0" marL="0" rtl="0" algn="l">
              <a:spcBef>
                <a:spcPts val="1600"/>
              </a:spcBef>
              <a:spcAft>
                <a:spcPts val="1600"/>
              </a:spcAft>
              <a:buNone/>
            </a:pPr>
            <a:r>
              <a:rPr lang="ru">
                <a:solidFill>
                  <a:srgbClr val="666666"/>
                </a:solidFill>
                <a:latin typeface="Roboto"/>
                <a:ea typeface="Roboto"/>
                <a:cs typeface="Roboto"/>
                <a:sym typeface="Roboto"/>
              </a:rPr>
              <a:t>:FillStruct - заполняет структуру значеними по умолчанию</a:t>
            </a:r>
            <a:endParaRPr>
              <a:solidFill>
                <a:srgbClr val="666666"/>
              </a:solidFill>
              <a:latin typeface="Roboto"/>
              <a:ea typeface="Roboto"/>
              <a:cs typeface="Roboto"/>
              <a:sym typeface="Roboto"/>
            </a:endParaRPr>
          </a:p>
        </p:txBody>
      </p:sp>
      <p:cxnSp>
        <p:nvCxnSpPr>
          <p:cNvPr id="227" name="Google Shape;227;p36"/>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36"/>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pic>
        <p:nvPicPr>
          <p:cNvPr id="229" name="Google Shape;229;p36"/>
          <p:cNvPicPr preferRelativeResize="0"/>
          <p:nvPr/>
        </p:nvPicPr>
        <p:blipFill>
          <a:blip r:embed="rId3">
            <a:alphaModFix/>
          </a:blip>
          <a:stretch>
            <a:fillRect/>
          </a:stretch>
        </p:blipFill>
        <p:spPr>
          <a:xfrm>
            <a:off x="152400" y="1170125"/>
            <a:ext cx="4447650" cy="34841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Умная замена</a:t>
            </a:r>
            <a:endParaRPr b="1">
              <a:solidFill>
                <a:srgbClr val="434343"/>
              </a:solidFill>
              <a:latin typeface="Oswald"/>
              <a:ea typeface="Oswald"/>
              <a:cs typeface="Oswald"/>
              <a:sym typeface="Oswald"/>
            </a:endParaRPr>
          </a:p>
        </p:txBody>
      </p:sp>
      <p:sp>
        <p:nvSpPr>
          <p:cNvPr id="235" name="Google Shape;235;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:GoRename</a:t>
            </a:r>
            <a:endParaRPr>
              <a:solidFill>
                <a:srgbClr val="666666"/>
              </a:solidFill>
              <a:latin typeface="Roboto"/>
              <a:ea typeface="Roboto"/>
              <a:cs typeface="Roboto"/>
              <a:sym typeface="Roboto"/>
            </a:endParaRPr>
          </a:p>
          <a:p>
            <a:pPr indent="0" lvl="0" marL="0" rtl="0" algn="l">
              <a:spcBef>
                <a:spcPts val="1600"/>
              </a:spcBef>
              <a:spcAft>
                <a:spcPts val="1600"/>
              </a:spcAft>
              <a:buNone/>
            </a:pPr>
            <a:r>
              <a:rPr lang="ru">
                <a:solidFill>
                  <a:srgbClr val="666666"/>
                </a:solidFill>
                <a:latin typeface="Roboto"/>
                <a:ea typeface="Roboto"/>
                <a:cs typeface="Roboto"/>
                <a:sym typeface="Roboto"/>
              </a:rPr>
              <a:t>Анализирует .go файлы и заменяет только необходимые части кода.</a:t>
            </a:r>
            <a:endParaRPr>
              <a:solidFill>
                <a:srgbClr val="666666"/>
              </a:solidFill>
              <a:latin typeface="Roboto"/>
              <a:ea typeface="Roboto"/>
              <a:cs typeface="Roboto"/>
              <a:sym typeface="Roboto"/>
            </a:endParaRPr>
          </a:p>
        </p:txBody>
      </p:sp>
      <p:pic>
        <p:nvPicPr>
          <p:cNvPr id="236" name="Google Shape;236;p37"/>
          <p:cNvPicPr preferRelativeResize="0"/>
          <p:nvPr/>
        </p:nvPicPr>
        <p:blipFill>
          <a:blip r:embed="rId3">
            <a:alphaModFix/>
          </a:blip>
          <a:stretch>
            <a:fillRect/>
          </a:stretch>
        </p:blipFill>
        <p:spPr>
          <a:xfrm>
            <a:off x="152400" y="1170125"/>
            <a:ext cx="4527600" cy="2516123"/>
          </a:xfrm>
          <a:prstGeom prst="rect">
            <a:avLst/>
          </a:prstGeom>
          <a:noFill/>
          <a:ln>
            <a:noFill/>
          </a:ln>
        </p:spPr>
      </p:pic>
      <p:cxnSp>
        <p:nvCxnSpPr>
          <p:cNvPr id="237" name="Google Shape;237;p37"/>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38" name="Google Shape;238;p37"/>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Split, join</a:t>
            </a:r>
            <a:endParaRPr b="1">
              <a:solidFill>
                <a:srgbClr val="434343"/>
              </a:solidFill>
              <a:latin typeface="Oswald"/>
              <a:ea typeface="Oswald"/>
              <a:cs typeface="Oswald"/>
              <a:sym typeface="Oswald"/>
            </a:endParaRPr>
          </a:p>
        </p:txBody>
      </p:sp>
      <p:sp>
        <p:nvSpPr>
          <p:cNvPr id="244" name="Google Shape;244;p3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Использует внутри себя плагин splitjoin.vim</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Позволяет разъединять и объединять аргументы и структуры в многострочный и однострочный вид.</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gS - split</a:t>
            </a:r>
            <a:endParaRPr>
              <a:solidFill>
                <a:srgbClr val="666666"/>
              </a:solidFill>
              <a:latin typeface="Roboto"/>
              <a:ea typeface="Roboto"/>
              <a:cs typeface="Roboto"/>
              <a:sym typeface="Roboto"/>
            </a:endParaRPr>
          </a:p>
          <a:p>
            <a:pPr indent="0" lvl="0" marL="0" rtl="0" algn="l">
              <a:spcBef>
                <a:spcPts val="1600"/>
              </a:spcBef>
              <a:spcAft>
                <a:spcPts val="1600"/>
              </a:spcAft>
              <a:buNone/>
            </a:pPr>
            <a:r>
              <a:rPr lang="ru">
                <a:solidFill>
                  <a:srgbClr val="666666"/>
                </a:solidFill>
                <a:latin typeface="Roboto"/>
                <a:ea typeface="Roboto"/>
                <a:cs typeface="Roboto"/>
                <a:sym typeface="Roboto"/>
              </a:rPr>
              <a:t>gJ - join</a:t>
            </a:r>
            <a:endParaRPr>
              <a:solidFill>
                <a:srgbClr val="666666"/>
              </a:solidFill>
              <a:latin typeface="Roboto"/>
              <a:ea typeface="Roboto"/>
              <a:cs typeface="Roboto"/>
              <a:sym typeface="Roboto"/>
            </a:endParaRPr>
          </a:p>
        </p:txBody>
      </p:sp>
      <p:pic>
        <p:nvPicPr>
          <p:cNvPr id="245" name="Google Shape;245;p38"/>
          <p:cNvPicPr preferRelativeResize="0"/>
          <p:nvPr/>
        </p:nvPicPr>
        <p:blipFill>
          <a:blip r:embed="rId3">
            <a:alphaModFix/>
          </a:blip>
          <a:stretch>
            <a:fillRect/>
          </a:stretch>
        </p:blipFill>
        <p:spPr>
          <a:xfrm>
            <a:off x="152400" y="1170125"/>
            <a:ext cx="4527600" cy="2025692"/>
          </a:xfrm>
          <a:prstGeom prst="rect">
            <a:avLst/>
          </a:prstGeom>
          <a:noFill/>
          <a:ln>
            <a:noFill/>
          </a:ln>
        </p:spPr>
      </p:pic>
      <p:cxnSp>
        <p:nvCxnSpPr>
          <p:cNvPr id="246" name="Google Shape;246;p38"/>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8"/>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sp>
        <p:nvSpPr>
          <p:cNvPr id="248" name="Google Shape;248;p38"/>
          <p:cNvSpPr txBox="1"/>
          <p:nvPr/>
        </p:nvSpPr>
        <p:spPr>
          <a:xfrm>
            <a:off x="340625" y="3985350"/>
            <a:ext cx="14988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Documentation</a:t>
            </a:r>
            <a:endParaRPr b="1">
              <a:solidFill>
                <a:srgbClr val="434343"/>
              </a:solidFill>
              <a:latin typeface="Oswald"/>
              <a:ea typeface="Oswald"/>
              <a:cs typeface="Oswald"/>
              <a:sym typeface="Oswald"/>
            </a:endParaRPr>
          </a:p>
        </p:txBody>
      </p:sp>
      <p:sp>
        <p:nvSpPr>
          <p:cNvPr id="254" name="Google Shape;254;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:GoDoc - о</a:t>
            </a:r>
            <a:r>
              <a:rPr lang="ru">
                <a:solidFill>
                  <a:srgbClr val="666666"/>
                </a:solidFill>
                <a:latin typeface="Roboto"/>
                <a:ea typeface="Roboto"/>
                <a:cs typeface="Roboto"/>
                <a:sym typeface="Roboto"/>
              </a:rPr>
              <a:t>ткрывает в новом окне документацию для справки.</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K - шорткат</a:t>
            </a:r>
            <a:endParaRPr>
              <a:solidFill>
                <a:srgbClr val="666666"/>
              </a:solidFill>
              <a:latin typeface="Roboto"/>
              <a:ea typeface="Roboto"/>
              <a:cs typeface="Roboto"/>
              <a:sym typeface="Roboto"/>
            </a:endParaRPr>
          </a:p>
          <a:p>
            <a:pPr indent="0" lvl="0" marL="0" rtl="0" algn="l">
              <a:spcBef>
                <a:spcPts val="1600"/>
              </a:spcBef>
              <a:spcAft>
                <a:spcPts val="0"/>
              </a:spcAft>
              <a:buNone/>
            </a:pPr>
            <a:r>
              <a:t/>
            </a:r>
            <a:endParaRPr>
              <a:solidFill>
                <a:srgbClr val="666666"/>
              </a:solidFill>
              <a:latin typeface="Roboto"/>
              <a:ea typeface="Roboto"/>
              <a:cs typeface="Roboto"/>
              <a:sym typeface="Roboto"/>
            </a:endParaRPr>
          </a:p>
          <a:p>
            <a:pPr indent="0" lvl="0" marL="0" rtl="0" algn="l">
              <a:spcBef>
                <a:spcPts val="1600"/>
              </a:spcBef>
              <a:spcAft>
                <a:spcPts val="1600"/>
              </a:spcAft>
              <a:buNone/>
            </a:pPr>
            <a:r>
              <a:t/>
            </a:r>
            <a:endParaRPr>
              <a:solidFill>
                <a:srgbClr val="666666"/>
              </a:solidFill>
              <a:latin typeface="Roboto"/>
              <a:ea typeface="Roboto"/>
              <a:cs typeface="Roboto"/>
              <a:sym typeface="Roboto"/>
            </a:endParaRPr>
          </a:p>
        </p:txBody>
      </p:sp>
      <p:cxnSp>
        <p:nvCxnSpPr>
          <p:cNvPr id="255" name="Google Shape;255;p39"/>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39"/>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pic>
        <p:nvPicPr>
          <p:cNvPr id="257" name="Google Shape;257;p39"/>
          <p:cNvPicPr preferRelativeResize="0"/>
          <p:nvPr/>
        </p:nvPicPr>
        <p:blipFill>
          <a:blip r:embed="rId3">
            <a:alphaModFix/>
          </a:blip>
          <a:stretch>
            <a:fillRect/>
          </a:stretch>
        </p:blipFill>
        <p:spPr>
          <a:xfrm>
            <a:off x="152400" y="1170125"/>
            <a:ext cx="4447650" cy="3354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Go to Definition</a:t>
            </a:r>
            <a:endParaRPr b="1">
              <a:solidFill>
                <a:srgbClr val="434343"/>
              </a:solidFill>
              <a:latin typeface="Oswald"/>
              <a:ea typeface="Oswald"/>
              <a:cs typeface="Oswald"/>
              <a:sym typeface="Oswald"/>
            </a:endParaRPr>
          </a:p>
        </p:txBody>
      </p:sp>
      <p:sp>
        <p:nvSpPr>
          <p:cNvPr id="263" name="Google Shape;263;p4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:GoDef  (gd) -  перейти к определению</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:GoDefStack [№ в стэке] - переместиться к определению в стэке</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:GoDefPop (Ctrl + t) - переместиться назад</a:t>
            </a:r>
            <a:endParaRPr>
              <a:solidFill>
                <a:srgbClr val="666666"/>
              </a:solidFill>
              <a:latin typeface="Roboto"/>
              <a:ea typeface="Roboto"/>
              <a:cs typeface="Roboto"/>
              <a:sym typeface="Roboto"/>
            </a:endParaRPr>
          </a:p>
          <a:p>
            <a:pPr indent="0" lvl="0" marL="0" rtl="0" algn="l">
              <a:spcBef>
                <a:spcPts val="1600"/>
              </a:spcBef>
              <a:spcAft>
                <a:spcPts val="1600"/>
              </a:spcAft>
              <a:buNone/>
            </a:pPr>
            <a:r>
              <a:rPr lang="ru">
                <a:solidFill>
                  <a:srgbClr val="666666"/>
                </a:solidFill>
                <a:latin typeface="Roboto"/>
                <a:ea typeface="Roboto"/>
                <a:cs typeface="Roboto"/>
                <a:sym typeface="Roboto"/>
              </a:rPr>
              <a:t>:GoDefStackClear - очистить стэк</a:t>
            </a:r>
            <a:endParaRPr>
              <a:solidFill>
                <a:srgbClr val="666666"/>
              </a:solidFill>
              <a:latin typeface="Roboto"/>
              <a:ea typeface="Roboto"/>
              <a:cs typeface="Roboto"/>
              <a:sym typeface="Roboto"/>
            </a:endParaRPr>
          </a:p>
        </p:txBody>
      </p:sp>
      <p:cxnSp>
        <p:nvCxnSpPr>
          <p:cNvPr id="264" name="Google Shape;264;p40"/>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40"/>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pic>
        <p:nvPicPr>
          <p:cNvPr id="266" name="Google Shape;266;p40"/>
          <p:cNvPicPr preferRelativeResize="0"/>
          <p:nvPr/>
        </p:nvPicPr>
        <p:blipFill>
          <a:blip r:embed="rId3">
            <a:alphaModFix/>
          </a:blip>
          <a:stretch>
            <a:fillRect/>
          </a:stretch>
        </p:blipFill>
        <p:spPr>
          <a:xfrm>
            <a:off x="152400" y="1170125"/>
            <a:ext cx="4447650" cy="35050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GoDecls</a:t>
            </a:r>
            <a:endParaRPr b="1">
              <a:solidFill>
                <a:srgbClr val="434343"/>
              </a:solidFill>
              <a:latin typeface="Oswald"/>
              <a:ea typeface="Oswald"/>
              <a:cs typeface="Oswald"/>
              <a:sym typeface="Oswald"/>
            </a:endParaRPr>
          </a:p>
        </p:txBody>
      </p:sp>
      <p:sp>
        <p:nvSpPr>
          <p:cNvPr id="272" name="Google Shape;272;p4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Использует ctrlp.vim плагин</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:GoDecls - функции и структуры из файла</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:GoDeclsDir - во всей дириктории</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 - предыдущее </a:t>
            </a:r>
            <a:endParaRPr>
              <a:solidFill>
                <a:srgbClr val="666666"/>
              </a:solidFill>
              <a:latin typeface="Roboto"/>
              <a:ea typeface="Roboto"/>
              <a:cs typeface="Roboto"/>
              <a:sym typeface="Roboto"/>
            </a:endParaRPr>
          </a:p>
          <a:p>
            <a:pPr indent="0" lvl="0" marL="0" rtl="0" algn="l">
              <a:spcBef>
                <a:spcPts val="1600"/>
              </a:spcBef>
              <a:spcAft>
                <a:spcPts val="1600"/>
              </a:spcAft>
              <a:buNone/>
            </a:pPr>
            <a:r>
              <a:rPr lang="ru">
                <a:solidFill>
                  <a:srgbClr val="666666"/>
                </a:solidFill>
                <a:latin typeface="Roboto"/>
                <a:ea typeface="Roboto"/>
                <a:cs typeface="Roboto"/>
                <a:sym typeface="Roboto"/>
              </a:rPr>
              <a:t>]] - следующее </a:t>
            </a:r>
            <a:r>
              <a:rPr lang="ru">
                <a:solidFill>
                  <a:srgbClr val="666666"/>
                </a:solidFill>
                <a:latin typeface="Roboto"/>
                <a:ea typeface="Roboto"/>
                <a:cs typeface="Roboto"/>
                <a:sym typeface="Roboto"/>
              </a:rPr>
              <a:t>определение функции</a:t>
            </a:r>
            <a:endParaRPr>
              <a:solidFill>
                <a:srgbClr val="666666"/>
              </a:solidFill>
              <a:latin typeface="Roboto"/>
              <a:ea typeface="Roboto"/>
              <a:cs typeface="Roboto"/>
              <a:sym typeface="Roboto"/>
            </a:endParaRPr>
          </a:p>
        </p:txBody>
      </p:sp>
      <p:cxnSp>
        <p:nvCxnSpPr>
          <p:cNvPr id="273" name="Google Shape;273;p41"/>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41"/>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pic>
        <p:nvPicPr>
          <p:cNvPr id="275" name="Google Shape;275;p41"/>
          <p:cNvPicPr preferRelativeResize="0"/>
          <p:nvPr/>
        </p:nvPicPr>
        <p:blipFill>
          <a:blip r:embed="rId3">
            <a:alphaModFix/>
          </a:blip>
          <a:stretch>
            <a:fillRect/>
          </a:stretch>
        </p:blipFill>
        <p:spPr>
          <a:xfrm>
            <a:off x="152400" y="1170125"/>
            <a:ext cx="4447650" cy="35050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22899" l="1186" r="26917" t="18950"/>
          <a:stretch/>
        </p:blipFill>
        <p:spPr>
          <a:xfrm>
            <a:off x="176400" y="572925"/>
            <a:ext cx="8791200" cy="39976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Describe</a:t>
            </a:r>
            <a:endParaRPr b="1">
              <a:solidFill>
                <a:srgbClr val="434343"/>
              </a:solidFill>
              <a:latin typeface="Oswald"/>
              <a:ea typeface="Oswald"/>
              <a:cs typeface="Oswald"/>
              <a:sym typeface="Oswald"/>
            </a:endParaRPr>
          </a:p>
        </p:txBody>
      </p:sp>
      <p:sp>
        <p:nvSpPr>
          <p:cNvPr id="281" name="Google Shape;281;p4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guru</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:GoDescribe анализирует и показывает различные свойства синтаксического объекта</a:t>
            </a:r>
            <a:endParaRPr>
              <a:solidFill>
                <a:srgbClr val="666666"/>
              </a:solidFill>
              <a:latin typeface="Roboto"/>
              <a:ea typeface="Roboto"/>
              <a:cs typeface="Roboto"/>
              <a:sym typeface="Roboto"/>
            </a:endParaRPr>
          </a:p>
          <a:p>
            <a:pPr indent="0" lvl="0" marL="0" rtl="0" algn="l">
              <a:spcBef>
                <a:spcPts val="1600"/>
              </a:spcBef>
              <a:spcAft>
                <a:spcPts val="1600"/>
              </a:spcAft>
              <a:buNone/>
            </a:pPr>
            <a:r>
              <a:t/>
            </a:r>
            <a:endParaRPr>
              <a:solidFill>
                <a:srgbClr val="666666"/>
              </a:solidFill>
              <a:latin typeface="Roboto"/>
              <a:ea typeface="Roboto"/>
              <a:cs typeface="Roboto"/>
              <a:sym typeface="Roboto"/>
            </a:endParaRPr>
          </a:p>
        </p:txBody>
      </p:sp>
      <p:cxnSp>
        <p:nvCxnSpPr>
          <p:cNvPr id="282" name="Google Shape;282;p42"/>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42"/>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pic>
        <p:nvPicPr>
          <p:cNvPr id="284" name="Google Shape;284;p42"/>
          <p:cNvPicPr preferRelativeResize="0"/>
          <p:nvPr/>
        </p:nvPicPr>
        <p:blipFill>
          <a:blip r:embed="rId3">
            <a:alphaModFix/>
          </a:blip>
          <a:stretch>
            <a:fillRect/>
          </a:stretch>
        </p:blipFill>
        <p:spPr>
          <a:xfrm>
            <a:off x="152400" y="1170125"/>
            <a:ext cx="4447649" cy="33324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Зависимые переменные</a:t>
            </a:r>
            <a:endParaRPr b="1">
              <a:solidFill>
                <a:srgbClr val="434343"/>
              </a:solidFill>
              <a:latin typeface="Oswald"/>
              <a:ea typeface="Oswald"/>
              <a:cs typeface="Oswald"/>
              <a:sym typeface="Oswald"/>
            </a:endParaRPr>
          </a:p>
        </p:txBody>
      </p:sp>
      <p:sp>
        <p:nvSpPr>
          <p:cNvPr id="290" name="Google Shape;290;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guru</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Обнаруживает переменные, которые используются в выделенном коде.</a:t>
            </a:r>
            <a:endParaRPr>
              <a:solidFill>
                <a:srgbClr val="666666"/>
              </a:solidFill>
              <a:latin typeface="Roboto"/>
              <a:ea typeface="Roboto"/>
              <a:cs typeface="Roboto"/>
              <a:sym typeface="Roboto"/>
            </a:endParaRPr>
          </a:p>
          <a:p>
            <a:pPr indent="0" lvl="0" marL="0" rtl="0" algn="l">
              <a:spcBef>
                <a:spcPts val="1600"/>
              </a:spcBef>
              <a:spcAft>
                <a:spcPts val="1600"/>
              </a:spcAft>
              <a:buNone/>
            </a:pPr>
            <a:r>
              <a:rPr lang="ru">
                <a:solidFill>
                  <a:srgbClr val="666666"/>
                </a:solidFill>
                <a:latin typeface="Roboto"/>
                <a:ea typeface="Roboto"/>
                <a:cs typeface="Roboto"/>
                <a:sym typeface="Roboto"/>
              </a:rPr>
              <a:t>Удобно для рефакторинга или разбиения кода на функции.</a:t>
            </a:r>
            <a:endParaRPr>
              <a:solidFill>
                <a:srgbClr val="666666"/>
              </a:solidFill>
              <a:latin typeface="Roboto"/>
              <a:ea typeface="Roboto"/>
              <a:cs typeface="Roboto"/>
              <a:sym typeface="Roboto"/>
            </a:endParaRPr>
          </a:p>
        </p:txBody>
      </p:sp>
      <p:pic>
        <p:nvPicPr>
          <p:cNvPr id="291" name="Google Shape;291;p43"/>
          <p:cNvPicPr preferRelativeResize="0"/>
          <p:nvPr/>
        </p:nvPicPr>
        <p:blipFill>
          <a:blip r:embed="rId3">
            <a:alphaModFix/>
          </a:blip>
          <a:stretch>
            <a:fillRect/>
          </a:stretch>
        </p:blipFill>
        <p:spPr>
          <a:xfrm>
            <a:off x="152400" y="1170125"/>
            <a:ext cx="4527600" cy="2516123"/>
          </a:xfrm>
          <a:prstGeom prst="rect">
            <a:avLst/>
          </a:prstGeom>
          <a:noFill/>
          <a:ln>
            <a:noFill/>
          </a:ln>
        </p:spPr>
      </p:pic>
      <p:cxnSp>
        <p:nvCxnSpPr>
          <p:cNvPr id="292" name="Google Shape;292;p43"/>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43"/>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Реализуем интерфейс</a:t>
            </a:r>
            <a:endParaRPr b="1">
              <a:solidFill>
                <a:srgbClr val="434343"/>
              </a:solidFill>
              <a:latin typeface="Oswald"/>
              <a:ea typeface="Oswald"/>
              <a:cs typeface="Oswald"/>
              <a:sym typeface="Oswald"/>
            </a:endParaRPr>
          </a:p>
        </p:txBody>
      </p:sp>
      <p:sp>
        <p:nvSpPr>
          <p:cNvPr id="299" name="Google Shape;299;p4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Используется под капотом иструмент impl.</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:GoImpl - добавляет методы структуры для соответствующего интерфейса</a:t>
            </a:r>
            <a:endParaRPr>
              <a:solidFill>
                <a:srgbClr val="666666"/>
              </a:solidFill>
              <a:latin typeface="Roboto"/>
              <a:ea typeface="Roboto"/>
              <a:cs typeface="Roboto"/>
              <a:sym typeface="Roboto"/>
            </a:endParaRPr>
          </a:p>
          <a:p>
            <a:pPr indent="0" lvl="0" marL="0" rtl="0" algn="l">
              <a:spcBef>
                <a:spcPts val="1600"/>
              </a:spcBef>
              <a:spcAft>
                <a:spcPts val="1600"/>
              </a:spcAft>
              <a:buNone/>
            </a:pPr>
            <a:r>
              <a:rPr lang="ru">
                <a:solidFill>
                  <a:srgbClr val="666666"/>
                </a:solidFill>
                <a:latin typeface="Roboto"/>
                <a:ea typeface="Roboto"/>
                <a:cs typeface="Roboto"/>
                <a:sym typeface="Roboto"/>
              </a:rPr>
              <a:t>:GoImplements - проверяет какие интерфейсы реализует структура</a:t>
            </a:r>
            <a:endParaRPr>
              <a:solidFill>
                <a:srgbClr val="666666"/>
              </a:solidFill>
              <a:latin typeface="Roboto"/>
              <a:ea typeface="Roboto"/>
              <a:cs typeface="Roboto"/>
              <a:sym typeface="Roboto"/>
            </a:endParaRPr>
          </a:p>
        </p:txBody>
      </p:sp>
      <p:pic>
        <p:nvPicPr>
          <p:cNvPr id="300" name="Google Shape;300;p44"/>
          <p:cNvPicPr preferRelativeResize="0"/>
          <p:nvPr/>
        </p:nvPicPr>
        <p:blipFill>
          <a:blip r:embed="rId3">
            <a:alphaModFix/>
          </a:blip>
          <a:stretch>
            <a:fillRect/>
          </a:stretch>
        </p:blipFill>
        <p:spPr>
          <a:xfrm>
            <a:off x="152400" y="1170125"/>
            <a:ext cx="4527600" cy="2516123"/>
          </a:xfrm>
          <a:prstGeom prst="rect">
            <a:avLst/>
          </a:prstGeom>
          <a:noFill/>
          <a:ln>
            <a:noFill/>
          </a:ln>
        </p:spPr>
      </p:pic>
      <p:cxnSp>
        <p:nvCxnSpPr>
          <p:cNvPr id="301" name="Google Shape;301;p44"/>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44"/>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Debugger</a:t>
            </a:r>
            <a:endParaRPr b="1">
              <a:solidFill>
                <a:srgbClr val="434343"/>
              </a:solidFill>
              <a:latin typeface="Oswald"/>
              <a:ea typeface="Oswald"/>
              <a:cs typeface="Oswald"/>
              <a:sym typeface="Oswald"/>
            </a:endParaRPr>
          </a:p>
        </p:txBody>
      </p:sp>
      <p:sp>
        <p:nvSpPr>
          <p:cNvPr id="308" name="Google Shape;308;p4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666666"/>
                </a:solidFill>
                <a:latin typeface="Roboto"/>
                <a:ea typeface="Roboto"/>
                <a:cs typeface="Roboto"/>
                <a:sym typeface="Roboto"/>
              </a:rPr>
              <a:t>Встроенные инструменты для дебаггинга кода в go-vim. </a:t>
            </a:r>
            <a:endParaRPr>
              <a:solidFill>
                <a:srgbClr val="666666"/>
              </a:solidFill>
              <a:latin typeface="Roboto"/>
              <a:ea typeface="Roboto"/>
              <a:cs typeface="Roboto"/>
              <a:sym typeface="Roboto"/>
            </a:endParaRPr>
          </a:p>
          <a:p>
            <a:pPr indent="0" lvl="0" marL="0" rtl="0" algn="l">
              <a:spcBef>
                <a:spcPts val="1600"/>
              </a:spcBef>
              <a:spcAft>
                <a:spcPts val="0"/>
              </a:spcAft>
              <a:buNone/>
            </a:pPr>
            <a:r>
              <a:rPr lang="ru">
                <a:solidFill>
                  <a:srgbClr val="666666"/>
                </a:solidFill>
                <a:latin typeface="Roboto"/>
                <a:ea typeface="Roboto"/>
                <a:cs typeface="Roboto"/>
                <a:sym typeface="Roboto"/>
              </a:rPr>
              <a:t>Сторонние плагины теперь не нужны для этого.</a:t>
            </a:r>
            <a:endParaRPr>
              <a:solidFill>
                <a:srgbClr val="666666"/>
              </a:solidFill>
              <a:latin typeface="Roboto"/>
              <a:ea typeface="Roboto"/>
              <a:cs typeface="Roboto"/>
              <a:sym typeface="Roboto"/>
            </a:endParaRPr>
          </a:p>
          <a:p>
            <a:pPr indent="0" lvl="0" marL="0" rtl="0" algn="l">
              <a:spcBef>
                <a:spcPts val="1600"/>
              </a:spcBef>
              <a:spcAft>
                <a:spcPts val="1600"/>
              </a:spcAft>
              <a:buNone/>
            </a:pPr>
            <a:r>
              <a:rPr lang="ru">
                <a:solidFill>
                  <a:srgbClr val="666666"/>
                </a:solidFill>
                <a:latin typeface="Roboto"/>
                <a:ea typeface="Roboto"/>
                <a:cs typeface="Roboto"/>
                <a:sym typeface="Roboto"/>
              </a:rPr>
              <a:t>Delve debugger.</a:t>
            </a:r>
            <a:endParaRPr>
              <a:solidFill>
                <a:srgbClr val="666666"/>
              </a:solidFill>
              <a:latin typeface="Roboto"/>
              <a:ea typeface="Roboto"/>
              <a:cs typeface="Roboto"/>
              <a:sym typeface="Roboto"/>
            </a:endParaRPr>
          </a:p>
        </p:txBody>
      </p:sp>
      <p:pic>
        <p:nvPicPr>
          <p:cNvPr id="309" name="Google Shape;309;p45"/>
          <p:cNvPicPr preferRelativeResize="0"/>
          <p:nvPr/>
        </p:nvPicPr>
        <p:blipFill>
          <a:blip r:embed="rId3">
            <a:alphaModFix/>
          </a:blip>
          <a:stretch>
            <a:fillRect/>
          </a:stretch>
        </p:blipFill>
        <p:spPr>
          <a:xfrm>
            <a:off x="152400" y="1170125"/>
            <a:ext cx="4527600" cy="3312185"/>
          </a:xfrm>
          <a:prstGeom prst="rect">
            <a:avLst/>
          </a:prstGeom>
          <a:noFill/>
          <a:ln>
            <a:noFill/>
          </a:ln>
        </p:spPr>
      </p:pic>
      <p:cxnSp>
        <p:nvCxnSpPr>
          <p:cNvPr id="310" name="Google Shape;310;p45"/>
          <p:cNvCxnSpPr/>
          <p:nvPr/>
        </p:nvCxnSpPr>
        <p:spPr>
          <a:xfrm flipH="1">
            <a:off x="4752450" y="979000"/>
            <a:ext cx="7500" cy="422790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45"/>
          <p:cNvCxnSpPr/>
          <p:nvPr/>
        </p:nvCxnSpPr>
        <p:spPr>
          <a:xfrm>
            <a:off x="-37800" y="979000"/>
            <a:ext cx="9219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Полезные ссылки</a:t>
            </a:r>
            <a:endParaRPr b="1">
              <a:solidFill>
                <a:srgbClr val="434343"/>
              </a:solidFill>
              <a:latin typeface="Oswald"/>
              <a:ea typeface="Oswald"/>
              <a:cs typeface="Oswald"/>
              <a:sym typeface="Oswald"/>
            </a:endParaRPr>
          </a:p>
        </p:txBody>
      </p:sp>
      <p:sp>
        <p:nvSpPr>
          <p:cNvPr id="317" name="Google Shape;317;p46"/>
          <p:cNvSpPr txBox="1"/>
          <p:nvPr>
            <p:ph idx="1" type="body"/>
          </p:nvPr>
        </p:nvSpPr>
        <p:spPr>
          <a:xfrm>
            <a:off x="311700" y="1152475"/>
            <a:ext cx="8520600" cy="358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a:solidFill>
                  <a:srgbClr val="666666"/>
                </a:solidFill>
                <a:latin typeface="Roboto"/>
                <a:ea typeface="Roboto"/>
                <a:cs typeface="Roboto"/>
                <a:sym typeface="Roboto"/>
              </a:rPr>
              <a:t>	</a:t>
            </a:r>
            <a:r>
              <a:rPr b="1" lang="ru">
                <a:solidFill>
                  <a:srgbClr val="666666"/>
                </a:solidFill>
                <a:latin typeface="Roboto"/>
                <a:ea typeface="Roboto"/>
                <a:cs typeface="Roboto"/>
                <a:sym typeface="Roboto"/>
              </a:rPr>
              <a:t>VIM</a:t>
            </a:r>
            <a:endParaRPr b="1">
              <a:solidFill>
                <a:srgbClr val="666666"/>
              </a:solidFill>
              <a:latin typeface="Roboto"/>
              <a:ea typeface="Roboto"/>
              <a:cs typeface="Roboto"/>
              <a:sym typeface="Roboto"/>
            </a:endParaRPr>
          </a:p>
          <a:p>
            <a:pPr indent="-317500" lvl="0" marL="914400" rtl="0" algn="l">
              <a:lnSpc>
                <a:spcPct val="100000"/>
              </a:lnSpc>
              <a:spcBef>
                <a:spcPts val="1600"/>
              </a:spcBef>
              <a:spcAft>
                <a:spcPts val="0"/>
              </a:spcAft>
              <a:buClr>
                <a:srgbClr val="666666"/>
              </a:buClr>
              <a:buSzPts val="1400"/>
              <a:buFont typeface="Roboto"/>
              <a:buChar char="●"/>
            </a:pPr>
            <a:r>
              <a:rPr lang="ru">
                <a:solidFill>
                  <a:srgbClr val="666666"/>
                </a:solidFill>
                <a:latin typeface="Roboto"/>
                <a:ea typeface="Roboto"/>
                <a:cs typeface="Roboto"/>
                <a:sym typeface="Roboto"/>
              </a:rPr>
              <a:t>vimtutor</a:t>
            </a:r>
            <a:r>
              <a:rPr lang="ru">
                <a:solidFill>
                  <a:srgbClr val="666666"/>
                </a:solidFill>
                <a:latin typeface="Roboto"/>
                <a:ea typeface="Roboto"/>
                <a:cs typeface="Roboto"/>
                <a:sym typeface="Roboto"/>
              </a:rPr>
              <a:t> </a:t>
            </a:r>
            <a:endParaRPr>
              <a:solidFill>
                <a:srgbClr val="666666"/>
              </a:solidFill>
              <a:latin typeface="Roboto"/>
              <a:ea typeface="Roboto"/>
              <a:cs typeface="Roboto"/>
              <a:sym typeface="Roboto"/>
            </a:endParaRPr>
          </a:p>
          <a:p>
            <a:pPr indent="-317500" lvl="0" marL="914400" rtl="0" algn="l">
              <a:lnSpc>
                <a:spcPct val="100000"/>
              </a:lnSpc>
              <a:spcBef>
                <a:spcPts val="0"/>
              </a:spcBef>
              <a:spcAft>
                <a:spcPts val="0"/>
              </a:spcAft>
              <a:buClr>
                <a:srgbClr val="666666"/>
              </a:buClr>
              <a:buSzPts val="1400"/>
              <a:buFont typeface="Roboto"/>
              <a:buChar char="●"/>
            </a:pPr>
            <a:r>
              <a:rPr lang="ru">
                <a:solidFill>
                  <a:srgbClr val="666666"/>
                </a:solidFill>
                <a:uFill>
                  <a:noFill/>
                </a:uFill>
                <a:latin typeface="Roboto"/>
                <a:ea typeface="Roboto"/>
                <a:cs typeface="Roboto"/>
                <a:sym typeface="Roboto"/>
                <a:hlinkClick r:id="rId3"/>
              </a:rPr>
              <a:t>http://vim.wikia.com/wiki/Vim_Tips_Wiki</a:t>
            </a:r>
            <a:endParaRPr>
              <a:solidFill>
                <a:srgbClr val="666666"/>
              </a:solidFill>
              <a:latin typeface="Roboto"/>
              <a:ea typeface="Roboto"/>
              <a:cs typeface="Roboto"/>
              <a:sym typeface="Roboto"/>
            </a:endParaRPr>
          </a:p>
          <a:p>
            <a:pPr indent="-317500" lvl="0" marL="914400" rtl="0" algn="l">
              <a:lnSpc>
                <a:spcPct val="100000"/>
              </a:lnSpc>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Practical Vim: Edit Text at the Speed of Thought</a:t>
            </a:r>
            <a:endParaRPr>
              <a:solidFill>
                <a:srgbClr val="666666"/>
              </a:solidFill>
              <a:latin typeface="Roboto"/>
              <a:ea typeface="Roboto"/>
              <a:cs typeface="Roboto"/>
              <a:sym typeface="Roboto"/>
            </a:endParaRPr>
          </a:p>
          <a:p>
            <a:pPr indent="-317500" lvl="0" marL="914400" rtl="0" algn="l">
              <a:lnSpc>
                <a:spcPct val="100000"/>
              </a:lnSpc>
              <a:spcBef>
                <a:spcPts val="0"/>
              </a:spcBef>
              <a:spcAft>
                <a:spcPts val="0"/>
              </a:spcAft>
              <a:buClr>
                <a:srgbClr val="666666"/>
              </a:buClr>
              <a:buSzPts val="1400"/>
              <a:buFont typeface="Roboto"/>
              <a:buChar char="●"/>
            </a:pPr>
            <a:r>
              <a:rPr lang="ru">
                <a:solidFill>
                  <a:srgbClr val="666666"/>
                </a:solidFill>
                <a:uFill>
                  <a:noFill/>
                </a:uFill>
                <a:latin typeface="Roboto"/>
                <a:ea typeface="Roboto"/>
                <a:cs typeface="Roboto"/>
                <a:sym typeface="Roboto"/>
                <a:hlinkClick r:id="rId4"/>
              </a:rPr>
              <a:t>https://dougblack.io/words/a-good-vimrc.html</a:t>
            </a:r>
            <a:endParaRPr>
              <a:solidFill>
                <a:srgbClr val="666666"/>
              </a:solidFill>
              <a:latin typeface="Roboto"/>
              <a:ea typeface="Roboto"/>
              <a:cs typeface="Roboto"/>
              <a:sym typeface="Roboto"/>
            </a:endParaRPr>
          </a:p>
          <a:p>
            <a:pPr indent="-317500" lvl="0" marL="914400" rtl="0" algn="l">
              <a:lnSpc>
                <a:spcPct val="100000"/>
              </a:lnSpc>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http://moolenaar.net/habits_ru.html</a:t>
            </a:r>
            <a:endParaRPr>
              <a:solidFill>
                <a:srgbClr val="666666"/>
              </a:solidFill>
              <a:latin typeface="Roboto"/>
              <a:ea typeface="Roboto"/>
              <a:cs typeface="Roboto"/>
              <a:sym typeface="Roboto"/>
            </a:endParaRPr>
          </a:p>
          <a:p>
            <a:pPr indent="0" lvl="0" marL="0" rtl="0" algn="l">
              <a:lnSpc>
                <a:spcPct val="100000"/>
              </a:lnSpc>
              <a:spcBef>
                <a:spcPts val="1600"/>
              </a:spcBef>
              <a:spcAft>
                <a:spcPts val="0"/>
              </a:spcAft>
              <a:buNone/>
            </a:pPr>
            <a:r>
              <a:rPr lang="ru">
                <a:solidFill>
                  <a:srgbClr val="666666"/>
                </a:solidFill>
                <a:latin typeface="Roboto"/>
                <a:ea typeface="Roboto"/>
                <a:cs typeface="Roboto"/>
                <a:sym typeface="Roboto"/>
              </a:rPr>
              <a:t>	</a:t>
            </a:r>
            <a:r>
              <a:rPr b="1" lang="ru">
                <a:solidFill>
                  <a:srgbClr val="666666"/>
                </a:solidFill>
                <a:latin typeface="Roboto"/>
                <a:ea typeface="Roboto"/>
                <a:cs typeface="Roboto"/>
                <a:sym typeface="Roboto"/>
              </a:rPr>
              <a:t>vim-go</a:t>
            </a:r>
            <a:endParaRPr b="1">
              <a:solidFill>
                <a:srgbClr val="666666"/>
              </a:solidFill>
              <a:latin typeface="Roboto"/>
              <a:ea typeface="Roboto"/>
              <a:cs typeface="Roboto"/>
              <a:sym typeface="Roboto"/>
            </a:endParaRPr>
          </a:p>
          <a:p>
            <a:pPr indent="-317500" lvl="0" marL="914400" rtl="0" algn="l">
              <a:lnSpc>
                <a:spcPct val="100000"/>
              </a:lnSpc>
              <a:spcBef>
                <a:spcPts val="1600"/>
              </a:spcBef>
              <a:spcAft>
                <a:spcPts val="0"/>
              </a:spcAft>
              <a:buClr>
                <a:srgbClr val="666666"/>
              </a:buClr>
              <a:buSzPts val="1400"/>
              <a:buFont typeface="Roboto"/>
              <a:buChar char="●"/>
            </a:pPr>
            <a:r>
              <a:rPr lang="ru">
                <a:solidFill>
                  <a:srgbClr val="666666"/>
                </a:solidFill>
                <a:uFill>
                  <a:noFill/>
                </a:uFill>
                <a:latin typeface="Roboto"/>
                <a:ea typeface="Roboto"/>
                <a:cs typeface="Roboto"/>
                <a:sym typeface="Roboto"/>
                <a:hlinkClick r:id="rId5"/>
              </a:rPr>
              <a:t>https://github.com/fatih/vim-go</a:t>
            </a:r>
            <a:endParaRPr>
              <a:solidFill>
                <a:srgbClr val="666666"/>
              </a:solidFill>
              <a:latin typeface="Roboto"/>
              <a:ea typeface="Roboto"/>
              <a:cs typeface="Roboto"/>
              <a:sym typeface="Roboto"/>
            </a:endParaRPr>
          </a:p>
          <a:p>
            <a:pPr indent="-317500" lvl="0" marL="914400" rtl="0" algn="l">
              <a:lnSpc>
                <a:spcPct val="100000"/>
              </a:lnSpc>
              <a:spcBef>
                <a:spcPts val="0"/>
              </a:spcBef>
              <a:spcAft>
                <a:spcPts val="0"/>
              </a:spcAft>
              <a:buClr>
                <a:srgbClr val="666666"/>
              </a:buClr>
              <a:buSzPts val="1400"/>
              <a:buFont typeface="Roboto"/>
              <a:buChar char="●"/>
            </a:pPr>
            <a:r>
              <a:rPr lang="ru">
                <a:solidFill>
                  <a:srgbClr val="666666"/>
                </a:solidFill>
                <a:uFill>
                  <a:noFill/>
                </a:uFill>
                <a:latin typeface="Roboto"/>
                <a:ea typeface="Roboto"/>
                <a:cs typeface="Roboto"/>
                <a:sym typeface="Roboto"/>
                <a:hlinkClick r:id="rId6"/>
              </a:rPr>
              <a:t>https://github.com/fatih/vim-go-tutorial</a:t>
            </a:r>
            <a:endParaRPr>
              <a:solidFill>
                <a:srgbClr val="666666"/>
              </a:solidFill>
              <a:latin typeface="Roboto"/>
              <a:ea typeface="Roboto"/>
              <a:cs typeface="Roboto"/>
              <a:sym typeface="Roboto"/>
            </a:endParaRPr>
          </a:p>
          <a:p>
            <a:pPr indent="-317500" lvl="0" marL="914400" rtl="0" algn="l">
              <a:lnSpc>
                <a:spcPct val="100000"/>
              </a:lnSpc>
              <a:spcBef>
                <a:spcPts val="0"/>
              </a:spcBef>
              <a:spcAft>
                <a:spcPts val="0"/>
              </a:spcAft>
              <a:buClr>
                <a:srgbClr val="666666"/>
              </a:buClr>
              <a:buSzPts val="1400"/>
              <a:buFont typeface="Roboto"/>
              <a:buChar char="●"/>
            </a:pPr>
            <a:r>
              <a:rPr lang="ru">
                <a:solidFill>
                  <a:srgbClr val="666666"/>
                </a:solidFill>
                <a:latin typeface="Roboto"/>
                <a:ea typeface="Roboto"/>
                <a:cs typeface="Roboto"/>
                <a:sym typeface="Roboto"/>
              </a:rPr>
              <a:t>https://github.com/fatih/vim-go/blob/master/doc/vim-go.txt</a:t>
            </a:r>
            <a:endParaRPr>
              <a:solidFill>
                <a:srgbClr val="666666"/>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Что еще?</a:t>
            </a:r>
            <a:endParaRPr b="1">
              <a:solidFill>
                <a:srgbClr val="434343"/>
              </a:solidFill>
              <a:latin typeface="Oswald"/>
              <a:ea typeface="Oswald"/>
              <a:cs typeface="Oswald"/>
              <a:sym typeface="Oswald"/>
            </a:endParaRPr>
          </a:p>
        </p:txBody>
      </p:sp>
      <p:sp>
        <p:nvSpPr>
          <p:cNvPr id="323" name="Google Shape;323;p47"/>
          <p:cNvSpPr txBox="1"/>
          <p:nvPr>
            <p:ph idx="1" type="body"/>
          </p:nvPr>
        </p:nvSpPr>
        <p:spPr>
          <a:xfrm>
            <a:off x="1299525"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GoErrCheck</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GoFmt</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GoInstall</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GoPath</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GoLint</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GoMetaLinter</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GoVet</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GoPlay</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GoCallees</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GoReferreres</a:t>
            </a:r>
            <a:endParaRPr sz="1600">
              <a:solidFill>
                <a:srgbClr val="666666"/>
              </a:solidFill>
              <a:latin typeface="Roboto"/>
              <a:ea typeface="Roboto"/>
              <a:cs typeface="Roboto"/>
              <a:sym typeface="Roboto"/>
            </a:endParaRPr>
          </a:p>
          <a:p>
            <a:pPr indent="0" lvl="0" marL="0" rtl="0" algn="l">
              <a:spcBef>
                <a:spcPts val="1600"/>
              </a:spcBef>
              <a:spcAft>
                <a:spcPts val="1600"/>
              </a:spcAft>
              <a:buNone/>
            </a:pPr>
            <a:r>
              <a:t/>
            </a:r>
            <a:endParaRPr sz="1600">
              <a:solidFill>
                <a:srgbClr val="666666"/>
              </a:solidFill>
              <a:latin typeface="Roboto"/>
              <a:ea typeface="Roboto"/>
              <a:cs typeface="Roboto"/>
              <a:sym typeface="Roboto"/>
            </a:endParaRPr>
          </a:p>
        </p:txBody>
      </p:sp>
      <p:sp>
        <p:nvSpPr>
          <p:cNvPr id="324" name="Google Shape;324;p47"/>
          <p:cNvSpPr txBox="1"/>
          <p:nvPr>
            <p:ph idx="2" type="body"/>
          </p:nvPr>
        </p:nvSpPr>
        <p:spPr>
          <a:xfrm>
            <a:off x="5207075"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GoDecls</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GoDeclsDir</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GoDef</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GoDrop</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GoImportAs</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GoInfo</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GoWhicherrs</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ru" sz="1600">
                <a:solidFill>
                  <a:srgbClr val="666666"/>
                </a:solidFill>
                <a:latin typeface="Roboto"/>
                <a:ea typeface="Roboto"/>
                <a:cs typeface="Roboto"/>
                <a:sym typeface="Roboto"/>
              </a:rPr>
              <a:t>и другие</a:t>
            </a:r>
            <a:endParaRPr sz="1600">
              <a:solidFill>
                <a:srgbClr val="666666"/>
              </a:solidFill>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311700" y="12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ru">
                <a:solidFill>
                  <a:srgbClr val="434343"/>
                </a:solidFill>
                <a:latin typeface="Oswald"/>
                <a:ea typeface="Oswald"/>
                <a:cs typeface="Oswald"/>
                <a:sym typeface="Oswald"/>
              </a:rPr>
              <a:t>Поможет ли Vim и vim-go стать вам лучше?</a:t>
            </a:r>
            <a:endParaRPr b="1">
              <a:solidFill>
                <a:srgbClr val="434343"/>
              </a:solidFill>
              <a:latin typeface="Oswald"/>
              <a:ea typeface="Oswald"/>
              <a:cs typeface="Oswald"/>
              <a:sym typeface="Oswald"/>
            </a:endParaRPr>
          </a:p>
        </p:txBody>
      </p:sp>
      <p:sp>
        <p:nvSpPr>
          <p:cNvPr id="330" name="Google Shape;33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1" name="Google Shape;331;p48"/>
          <p:cNvPicPr preferRelativeResize="0"/>
          <p:nvPr/>
        </p:nvPicPr>
        <p:blipFill>
          <a:blip r:embed="rId3">
            <a:alphaModFix/>
          </a:blip>
          <a:stretch>
            <a:fillRect/>
          </a:stretch>
        </p:blipFill>
        <p:spPr>
          <a:xfrm>
            <a:off x="0" y="697718"/>
            <a:ext cx="9143996" cy="47030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49"/>
          <p:cNvPicPr preferRelativeResize="0"/>
          <p:nvPr/>
        </p:nvPicPr>
        <p:blipFill>
          <a:blip r:embed="rId3">
            <a:alphaModFix/>
          </a:blip>
          <a:stretch>
            <a:fillRect/>
          </a:stretch>
        </p:blipFill>
        <p:spPr>
          <a:xfrm>
            <a:off x="674725" y="1754000"/>
            <a:ext cx="2867850" cy="2478915"/>
          </a:xfrm>
          <a:prstGeom prst="rect">
            <a:avLst/>
          </a:prstGeom>
          <a:noFill/>
          <a:ln>
            <a:noFill/>
          </a:ln>
        </p:spPr>
      </p:pic>
      <p:sp>
        <p:nvSpPr>
          <p:cNvPr id="337" name="Google Shape;337;p49"/>
          <p:cNvSpPr txBox="1"/>
          <p:nvPr/>
        </p:nvSpPr>
        <p:spPr>
          <a:xfrm>
            <a:off x="4135200" y="174475"/>
            <a:ext cx="873600" cy="7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600">
                <a:solidFill>
                  <a:srgbClr val="FF0000"/>
                </a:solidFill>
                <a:latin typeface="Oswald"/>
                <a:ea typeface="Oswald"/>
                <a:cs typeface="Oswald"/>
                <a:sym typeface="Oswald"/>
              </a:rPr>
              <a:t>Нет</a:t>
            </a:r>
            <a:endParaRPr b="1" sz="3600">
              <a:solidFill>
                <a:srgbClr val="FF0000"/>
              </a:solidFill>
              <a:latin typeface="Oswald"/>
              <a:ea typeface="Oswald"/>
              <a:cs typeface="Oswald"/>
              <a:sym typeface="Oswald"/>
            </a:endParaRPr>
          </a:p>
        </p:txBody>
      </p:sp>
      <p:sp>
        <p:nvSpPr>
          <p:cNvPr id="338" name="Google Shape;338;p49"/>
          <p:cNvSpPr txBox="1"/>
          <p:nvPr/>
        </p:nvSpPr>
        <p:spPr>
          <a:xfrm>
            <a:off x="4135200" y="1088650"/>
            <a:ext cx="4425900" cy="39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rgbClr val="666666"/>
                </a:solidFill>
                <a:latin typeface="Roboto"/>
                <a:ea typeface="Roboto"/>
                <a:cs typeface="Roboto"/>
                <a:sym typeface="Roboto"/>
              </a:rPr>
              <a:t>Однако</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Clr>
                <a:srgbClr val="38761D"/>
              </a:buClr>
              <a:buSzPts val="1400"/>
              <a:buFont typeface="Roboto"/>
              <a:buChar char="+"/>
            </a:pPr>
            <a:r>
              <a:rPr lang="ru">
                <a:solidFill>
                  <a:srgbClr val="38761D"/>
                </a:solidFill>
                <a:latin typeface="Roboto"/>
                <a:ea typeface="Roboto"/>
                <a:cs typeface="Roboto"/>
                <a:sym typeface="Roboto"/>
              </a:rPr>
              <a:t>редактируйте код на скорости мыслей</a:t>
            </a:r>
            <a:endParaRPr>
              <a:solidFill>
                <a:srgbClr val="38761D"/>
              </a:solidFill>
              <a:latin typeface="Roboto"/>
              <a:ea typeface="Roboto"/>
              <a:cs typeface="Roboto"/>
              <a:sym typeface="Roboto"/>
            </a:endParaRPr>
          </a:p>
          <a:p>
            <a:pPr indent="-317500" lvl="0" marL="457200" rtl="0" algn="l">
              <a:spcBef>
                <a:spcPts val="0"/>
              </a:spcBef>
              <a:spcAft>
                <a:spcPts val="0"/>
              </a:spcAft>
              <a:buClr>
                <a:srgbClr val="38761D"/>
              </a:buClr>
              <a:buSzPts val="1400"/>
              <a:buFont typeface="Roboto"/>
              <a:buChar char="+"/>
            </a:pPr>
            <a:r>
              <a:rPr lang="ru">
                <a:solidFill>
                  <a:srgbClr val="38761D"/>
                </a:solidFill>
                <a:latin typeface="Roboto"/>
                <a:ea typeface="Roboto"/>
                <a:cs typeface="Roboto"/>
                <a:sym typeface="Roboto"/>
              </a:rPr>
              <a:t>мышь не нужна</a:t>
            </a:r>
            <a:endParaRPr>
              <a:solidFill>
                <a:srgbClr val="38761D"/>
              </a:solidFill>
              <a:latin typeface="Roboto"/>
              <a:ea typeface="Roboto"/>
              <a:cs typeface="Roboto"/>
              <a:sym typeface="Roboto"/>
            </a:endParaRPr>
          </a:p>
          <a:p>
            <a:pPr indent="-317500" lvl="0" marL="457200" rtl="0" algn="l">
              <a:spcBef>
                <a:spcPts val="0"/>
              </a:spcBef>
              <a:spcAft>
                <a:spcPts val="0"/>
              </a:spcAft>
              <a:buClr>
                <a:srgbClr val="38761D"/>
              </a:buClr>
              <a:buSzPts val="1400"/>
              <a:buFont typeface="Roboto"/>
              <a:buChar char="+"/>
            </a:pPr>
            <a:r>
              <a:rPr lang="ru">
                <a:solidFill>
                  <a:srgbClr val="38761D"/>
                </a:solidFill>
                <a:latin typeface="Roboto"/>
                <a:ea typeface="Roboto"/>
                <a:cs typeface="Roboto"/>
                <a:sym typeface="Roboto"/>
              </a:rPr>
              <a:t>м</a:t>
            </a:r>
            <a:r>
              <a:rPr lang="ru">
                <a:solidFill>
                  <a:srgbClr val="38761D"/>
                </a:solidFill>
                <a:latin typeface="Roboto"/>
                <a:ea typeface="Roboto"/>
                <a:cs typeface="Roboto"/>
                <a:sym typeface="Roboto"/>
              </a:rPr>
              <a:t>ножество различных плагинов</a:t>
            </a:r>
            <a:endParaRPr>
              <a:solidFill>
                <a:srgbClr val="38761D"/>
              </a:solidFill>
              <a:latin typeface="Roboto"/>
              <a:ea typeface="Roboto"/>
              <a:cs typeface="Roboto"/>
              <a:sym typeface="Roboto"/>
            </a:endParaRPr>
          </a:p>
          <a:p>
            <a:pPr indent="-317500" lvl="0" marL="457200" rtl="0" algn="l">
              <a:spcBef>
                <a:spcPts val="0"/>
              </a:spcBef>
              <a:spcAft>
                <a:spcPts val="0"/>
              </a:spcAft>
              <a:buClr>
                <a:srgbClr val="38761D"/>
              </a:buClr>
              <a:buSzPts val="1400"/>
              <a:buFont typeface="Roboto"/>
              <a:buChar char="+"/>
            </a:pPr>
            <a:r>
              <a:rPr lang="ru">
                <a:solidFill>
                  <a:srgbClr val="38761D"/>
                </a:solidFill>
                <a:latin typeface="Roboto"/>
                <a:ea typeface="Roboto"/>
                <a:cs typeface="Roboto"/>
                <a:sym typeface="Roboto"/>
              </a:rPr>
              <a:t>очень гибко настраивается под себя и свои нужды</a:t>
            </a:r>
            <a:endParaRPr>
              <a:solidFill>
                <a:srgbClr val="38761D"/>
              </a:solidFill>
              <a:latin typeface="Roboto"/>
              <a:ea typeface="Roboto"/>
              <a:cs typeface="Roboto"/>
              <a:sym typeface="Roboto"/>
            </a:endParaRPr>
          </a:p>
          <a:p>
            <a:pPr indent="-317500" lvl="0" marL="457200" rtl="0" algn="l">
              <a:spcBef>
                <a:spcPts val="0"/>
              </a:spcBef>
              <a:spcAft>
                <a:spcPts val="0"/>
              </a:spcAft>
              <a:buClr>
                <a:srgbClr val="38761D"/>
              </a:buClr>
              <a:buSzPts val="1400"/>
              <a:buFont typeface="Roboto"/>
              <a:buChar char="+"/>
            </a:pPr>
            <a:r>
              <a:rPr lang="ru">
                <a:solidFill>
                  <a:srgbClr val="38761D"/>
                </a:solidFill>
                <a:latin typeface="Roboto"/>
                <a:ea typeface="Roboto"/>
                <a:cs typeface="Roboto"/>
                <a:sym typeface="Roboto"/>
              </a:rPr>
              <a:t>vim-go обладает всем необходимым для написания Go приложений</a:t>
            </a:r>
            <a:endParaRPr>
              <a:solidFill>
                <a:srgbClr val="38761D"/>
              </a:solidFill>
              <a:latin typeface="Roboto"/>
              <a:ea typeface="Roboto"/>
              <a:cs typeface="Roboto"/>
              <a:sym typeface="Roboto"/>
            </a:endParaRPr>
          </a:p>
          <a:p>
            <a:pPr indent="-317500" lvl="0" marL="457200" rtl="0" algn="l">
              <a:spcBef>
                <a:spcPts val="0"/>
              </a:spcBef>
              <a:spcAft>
                <a:spcPts val="0"/>
              </a:spcAft>
              <a:buClr>
                <a:srgbClr val="38761D"/>
              </a:buClr>
              <a:buSzPts val="1400"/>
              <a:buFont typeface="Roboto"/>
              <a:buChar char="+"/>
            </a:pPr>
            <a:r>
              <a:rPr lang="ru">
                <a:solidFill>
                  <a:srgbClr val="38761D"/>
                </a:solidFill>
                <a:latin typeface="Roboto"/>
                <a:ea typeface="Roboto"/>
                <a:cs typeface="Roboto"/>
                <a:sym typeface="Roboto"/>
              </a:rPr>
              <a:t>переживет еще много поколений ide и редакторов</a:t>
            </a:r>
            <a:endParaRPr>
              <a:solidFill>
                <a:srgbClr val="38761D"/>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Clr>
                <a:srgbClr val="CC0000"/>
              </a:buClr>
              <a:buSzPts val="1400"/>
              <a:buFont typeface="Roboto"/>
              <a:buChar char="-"/>
            </a:pPr>
            <a:r>
              <a:rPr lang="ru">
                <a:solidFill>
                  <a:srgbClr val="CC0000"/>
                </a:solidFill>
                <a:latin typeface="Roboto"/>
                <a:ea typeface="Roboto"/>
                <a:cs typeface="Roboto"/>
                <a:sym typeface="Roboto"/>
              </a:rPr>
              <a:t>н</a:t>
            </a:r>
            <a:r>
              <a:rPr lang="ru">
                <a:solidFill>
                  <a:srgbClr val="CC0000"/>
                </a:solidFill>
                <a:latin typeface="Roboto"/>
                <a:ea typeface="Roboto"/>
                <a:cs typeface="Roboto"/>
                <a:sym typeface="Roboto"/>
              </a:rPr>
              <a:t>епросто освоить функциональность vim</a:t>
            </a:r>
            <a:endParaRPr>
              <a:solidFill>
                <a:srgbClr val="CC0000"/>
              </a:solidFill>
              <a:latin typeface="Roboto"/>
              <a:ea typeface="Roboto"/>
              <a:cs typeface="Roboto"/>
              <a:sym typeface="Roboto"/>
            </a:endParaRPr>
          </a:p>
          <a:p>
            <a:pPr indent="-317500" lvl="0" marL="457200" rtl="0" algn="l">
              <a:spcBef>
                <a:spcPts val="0"/>
              </a:spcBef>
              <a:spcAft>
                <a:spcPts val="0"/>
              </a:spcAft>
              <a:buClr>
                <a:srgbClr val="CC0000"/>
              </a:buClr>
              <a:buSzPts val="1400"/>
              <a:buFont typeface="Roboto"/>
              <a:buChar char="-"/>
            </a:pPr>
            <a:r>
              <a:rPr lang="ru">
                <a:solidFill>
                  <a:srgbClr val="CC0000"/>
                </a:solidFill>
                <a:latin typeface="Roboto"/>
                <a:ea typeface="Roboto"/>
                <a:cs typeface="Roboto"/>
                <a:sym typeface="Roboto"/>
              </a:rPr>
              <a:t>непросто настраивать</a:t>
            </a:r>
            <a:endParaRPr>
              <a:solidFill>
                <a:srgbClr val="CC0000"/>
              </a:solidFill>
              <a:latin typeface="Roboto"/>
              <a:ea typeface="Roboto"/>
              <a:cs typeface="Roboto"/>
              <a:sym typeface="Roboto"/>
            </a:endParaRPr>
          </a:p>
          <a:p>
            <a:pPr indent="-317500" lvl="0" marL="457200" rtl="0" algn="l">
              <a:spcBef>
                <a:spcPts val="0"/>
              </a:spcBef>
              <a:spcAft>
                <a:spcPts val="0"/>
              </a:spcAft>
              <a:buClr>
                <a:srgbClr val="CC0000"/>
              </a:buClr>
              <a:buSzPts val="1400"/>
              <a:buFont typeface="Roboto"/>
              <a:buChar char="-"/>
            </a:pPr>
            <a:r>
              <a:rPr lang="ru">
                <a:solidFill>
                  <a:srgbClr val="CC0000"/>
                </a:solidFill>
                <a:latin typeface="Roboto"/>
                <a:ea typeface="Roboto"/>
                <a:cs typeface="Roboto"/>
                <a:sym typeface="Roboto"/>
              </a:rPr>
              <a:t>выглядит старомодно</a:t>
            </a:r>
            <a:endParaRPr>
              <a:solidFill>
                <a:srgbClr val="CC0000"/>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ru">
                <a:latin typeface="Roboto"/>
                <a:ea typeface="Roboto"/>
                <a:cs typeface="Roboto"/>
                <a:sym typeface="Roboto"/>
              </a:rPr>
              <a:t> </a:t>
            </a:r>
            <a:r>
              <a:rPr b="1" lang="ru">
                <a:solidFill>
                  <a:srgbClr val="666666"/>
                </a:solidFill>
                <a:latin typeface="Roboto"/>
                <a:ea typeface="Roboto"/>
                <a:cs typeface="Roboto"/>
                <a:sym typeface="Roboto"/>
              </a:rPr>
              <a:t>+-</a:t>
            </a:r>
            <a:r>
              <a:rPr lang="ru">
                <a:solidFill>
                  <a:srgbClr val="666666"/>
                </a:solidFill>
                <a:latin typeface="Roboto"/>
                <a:ea typeface="Roboto"/>
                <a:cs typeface="Roboto"/>
                <a:sym typeface="Roboto"/>
              </a:rPr>
              <a:t>	Хочется использовать vim везде</a:t>
            </a:r>
            <a:endParaRPr>
              <a:solidFill>
                <a:srgbClr val="66666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50"/>
          <p:cNvPicPr preferRelativeResize="0"/>
          <p:nvPr/>
        </p:nvPicPr>
        <p:blipFill>
          <a:blip r:embed="rId3">
            <a:alphaModFix/>
          </a:blip>
          <a:stretch>
            <a:fillRect/>
          </a:stretch>
        </p:blipFill>
        <p:spPr>
          <a:xfrm>
            <a:off x="344782" y="0"/>
            <a:ext cx="8454435" cy="5143500"/>
          </a:xfrm>
          <a:prstGeom prst="rect">
            <a:avLst/>
          </a:prstGeom>
          <a:noFill/>
          <a:ln>
            <a:noFill/>
          </a:ln>
        </p:spPr>
      </p:pic>
      <p:sp>
        <p:nvSpPr>
          <p:cNvPr id="344" name="Google Shape;344;p50"/>
          <p:cNvSpPr txBox="1"/>
          <p:nvPr/>
        </p:nvSpPr>
        <p:spPr>
          <a:xfrm>
            <a:off x="669900" y="3508500"/>
            <a:ext cx="2656800" cy="16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38761D"/>
                </a:solidFill>
                <a:latin typeface="Oswald"/>
                <a:ea typeface="Oswald"/>
                <a:cs typeface="Oswald"/>
                <a:sym typeface="Oswald"/>
              </a:rPr>
              <a:t>Автор:</a:t>
            </a:r>
            <a:endParaRPr sz="1800">
              <a:solidFill>
                <a:srgbClr val="38761D"/>
              </a:solidFill>
              <a:latin typeface="Oswald"/>
              <a:ea typeface="Oswald"/>
              <a:cs typeface="Oswald"/>
              <a:sym typeface="Oswald"/>
            </a:endParaRPr>
          </a:p>
          <a:p>
            <a:pPr indent="0" lvl="0" marL="0" rtl="0" algn="l">
              <a:spcBef>
                <a:spcPts val="0"/>
              </a:spcBef>
              <a:spcAft>
                <a:spcPts val="0"/>
              </a:spcAft>
              <a:buNone/>
            </a:pPr>
            <a:r>
              <a:t/>
            </a:r>
            <a:endParaRPr sz="800">
              <a:solidFill>
                <a:srgbClr val="434343"/>
              </a:solidFill>
              <a:latin typeface="Oswald"/>
              <a:ea typeface="Oswald"/>
              <a:cs typeface="Oswald"/>
              <a:sym typeface="Oswald"/>
            </a:endParaRPr>
          </a:p>
          <a:p>
            <a:pPr indent="0" lvl="0" marL="0" rtl="0" algn="l">
              <a:spcBef>
                <a:spcPts val="0"/>
              </a:spcBef>
              <a:spcAft>
                <a:spcPts val="0"/>
              </a:spcAft>
              <a:buNone/>
            </a:pPr>
            <a:r>
              <a:rPr lang="ru" sz="1800">
                <a:solidFill>
                  <a:srgbClr val="434343"/>
                </a:solidFill>
                <a:latin typeface="Oswald"/>
                <a:ea typeface="Oswald"/>
                <a:cs typeface="Oswald"/>
                <a:sym typeface="Oswald"/>
              </a:rPr>
              <a:t>Max Ovseychik @ipriver</a:t>
            </a:r>
            <a:endParaRPr sz="1800">
              <a:solidFill>
                <a:srgbClr val="434343"/>
              </a:solidFill>
              <a:latin typeface="Oswald"/>
              <a:ea typeface="Oswald"/>
              <a:cs typeface="Oswald"/>
              <a:sym typeface="Oswald"/>
            </a:endParaRPr>
          </a:p>
        </p:txBody>
      </p:sp>
      <p:sp>
        <p:nvSpPr>
          <p:cNvPr id="345" name="Google Shape;345;p50"/>
          <p:cNvSpPr txBox="1"/>
          <p:nvPr/>
        </p:nvSpPr>
        <p:spPr>
          <a:xfrm>
            <a:off x="6113425" y="3508500"/>
            <a:ext cx="2811000" cy="163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sz="1800">
                <a:solidFill>
                  <a:srgbClr val="38761D"/>
                </a:solidFill>
                <a:latin typeface="Oswald"/>
                <a:ea typeface="Oswald"/>
                <a:cs typeface="Oswald"/>
                <a:sym typeface="Oswald"/>
              </a:rPr>
              <a:t>Спасибо за советы и помощь:</a:t>
            </a:r>
            <a:endParaRPr sz="1800">
              <a:solidFill>
                <a:srgbClr val="38761D"/>
              </a:solidFill>
              <a:latin typeface="Oswald"/>
              <a:ea typeface="Oswald"/>
              <a:cs typeface="Oswald"/>
              <a:sym typeface="Oswald"/>
            </a:endParaRPr>
          </a:p>
          <a:p>
            <a:pPr indent="0" lvl="0" marL="0" rtl="0" algn="r">
              <a:spcBef>
                <a:spcPts val="0"/>
              </a:spcBef>
              <a:spcAft>
                <a:spcPts val="0"/>
              </a:spcAft>
              <a:buNone/>
            </a:pPr>
            <a:r>
              <a:t/>
            </a:r>
            <a:endParaRPr sz="800">
              <a:solidFill>
                <a:srgbClr val="434343"/>
              </a:solidFill>
              <a:latin typeface="Oswald"/>
              <a:ea typeface="Oswald"/>
              <a:cs typeface="Oswald"/>
              <a:sym typeface="Oswald"/>
            </a:endParaRPr>
          </a:p>
          <a:p>
            <a:pPr indent="0" lvl="0" marL="0" rtl="0" algn="r">
              <a:spcBef>
                <a:spcPts val="0"/>
              </a:spcBef>
              <a:spcAft>
                <a:spcPts val="0"/>
              </a:spcAft>
              <a:buNone/>
            </a:pPr>
            <a:r>
              <a:rPr lang="ru" sz="1800">
                <a:solidFill>
                  <a:srgbClr val="434343"/>
                </a:solidFill>
                <a:latin typeface="Oswald"/>
                <a:ea typeface="Oswald"/>
                <a:cs typeface="Oswald"/>
                <a:sym typeface="Oswald"/>
              </a:rPr>
              <a:t>Mike Kabischev @mkabischev</a:t>
            </a:r>
            <a:endParaRPr sz="1800">
              <a:solidFill>
                <a:srgbClr val="434343"/>
              </a:solidFill>
              <a:latin typeface="Oswald"/>
              <a:ea typeface="Oswald"/>
              <a:cs typeface="Oswald"/>
              <a:sym typeface="Oswald"/>
            </a:endParaRPr>
          </a:p>
          <a:p>
            <a:pPr indent="0" lvl="0" marL="0" rtl="0" algn="r">
              <a:spcBef>
                <a:spcPts val="0"/>
              </a:spcBef>
              <a:spcAft>
                <a:spcPts val="0"/>
              </a:spcAft>
              <a:buNone/>
            </a:pPr>
            <a:r>
              <a:rPr lang="ru" sz="1800">
                <a:solidFill>
                  <a:srgbClr val="434343"/>
                </a:solidFill>
                <a:latin typeface="Oswald"/>
                <a:ea typeface="Oswald"/>
                <a:cs typeface="Oswald"/>
                <a:sym typeface="Oswald"/>
              </a:rPr>
              <a:t>Euhen Shumra @Lums</a:t>
            </a:r>
            <a:endParaRPr sz="1800">
              <a:solidFill>
                <a:srgbClr val="434343"/>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latin typeface="Oswald"/>
                <a:ea typeface="Oswald"/>
                <a:cs typeface="Oswald"/>
                <a:sym typeface="Oswald"/>
              </a:rPr>
              <a:t>Go 2017 Survey Results</a:t>
            </a:r>
            <a:endParaRPr b="1">
              <a:solidFill>
                <a:srgbClr val="434343"/>
              </a:solidFill>
              <a:latin typeface="Oswald"/>
              <a:ea typeface="Oswald"/>
              <a:cs typeface="Oswald"/>
              <a:sym typeface="Oswald"/>
            </a:endParaRPr>
          </a:p>
        </p:txBody>
      </p:sp>
      <p:pic>
        <p:nvPicPr>
          <p:cNvPr id="72" name="Google Shape;72;p16"/>
          <p:cNvPicPr preferRelativeResize="0"/>
          <p:nvPr/>
        </p:nvPicPr>
        <p:blipFill rotWithShape="1">
          <a:blip r:embed="rId3">
            <a:alphaModFix/>
          </a:blip>
          <a:srcRect b="39324" l="13665" r="23270" t="27119"/>
          <a:stretch/>
        </p:blipFill>
        <p:spPr>
          <a:xfrm>
            <a:off x="340188" y="1362513"/>
            <a:ext cx="8463623" cy="2532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848438" y="152400"/>
            <a:ext cx="7447122"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ru">
                <a:solidFill>
                  <a:srgbClr val="434343"/>
                </a:solidFill>
                <a:latin typeface="Oswald"/>
                <a:ea typeface="Oswald"/>
                <a:cs typeface="Oswald"/>
                <a:sym typeface="Oswald"/>
              </a:rPr>
              <a:t>VIM</a:t>
            </a:r>
            <a:endParaRPr b="1">
              <a:solidFill>
                <a:srgbClr val="434343"/>
              </a:solidFill>
              <a:latin typeface="Oswald"/>
              <a:ea typeface="Oswald"/>
              <a:cs typeface="Oswald"/>
              <a:sym typeface="Oswald"/>
            </a:endParaRPr>
          </a:p>
        </p:txBody>
      </p:sp>
      <p:sp>
        <p:nvSpPr>
          <p:cNvPr id="83" name="Google Shape;83;p18"/>
          <p:cNvSpPr txBox="1"/>
          <p:nvPr>
            <p:ph idx="1" type="body"/>
          </p:nvPr>
        </p:nvSpPr>
        <p:spPr>
          <a:xfrm>
            <a:off x="136225" y="1348975"/>
            <a:ext cx="39627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Roboto"/>
              <a:buChar char="●"/>
            </a:pPr>
            <a:r>
              <a:rPr lang="ru" sz="1600">
                <a:solidFill>
                  <a:srgbClr val="666666"/>
                </a:solidFill>
                <a:latin typeface="Roboto"/>
                <a:ea typeface="Roboto"/>
                <a:cs typeface="Roboto"/>
                <a:sym typeface="Roboto"/>
              </a:rPr>
              <a:t>невероятно расширяем плагинами; </a:t>
            </a:r>
            <a:endParaRPr sz="1600">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sz="1600">
                <a:solidFill>
                  <a:srgbClr val="666666"/>
                </a:solidFill>
                <a:latin typeface="Roboto"/>
                <a:ea typeface="Roboto"/>
                <a:cs typeface="Roboto"/>
                <a:sym typeface="Roboto"/>
              </a:rPr>
              <a:t>легко перенести вашу конфигурацию на другую машину;</a:t>
            </a:r>
            <a:endParaRPr sz="1600">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sz="1600">
                <a:solidFill>
                  <a:srgbClr val="666666"/>
                </a:solidFill>
                <a:latin typeface="Roboto"/>
                <a:ea typeface="Roboto"/>
                <a:cs typeface="Roboto"/>
                <a:sym typeface="Roboto"/>
              </a:rPr>
              <a:t>существует графическая версия Gvim;</a:t>
            </a:r>
            <a:endParaRPr sz="1600">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sz="1600">
                <a:solidFill>
                  <a:srgbClr val="666666"/>
                </a:solidFill>
                <a:latin typeface="Roboto"/>
                <a:ea typeface="Roboto"/>
                <a:cs typeface="Roboto"/>
                <a:sym typeface="Roboto"/>
              </a:rPr>
              <a:t>гибкий в настройке;</a:t>
            </a:r>
            <a:endParaRPr sz="1600">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sz="1600">
                <a:solidFill>
                  <a:srgbClr val="666666"/>
                </a:solidFill>
                <a:latin typeface="Roboto"/>
                <a:ea typeface="Roboto"/>
                <a:cs typeface="Roboto"/>
                <a:sym typeface="Roboto"/>
              </a:rPr>
              <a:t>позволяет на всю использовать навык слепого набора текста;</a:t>
            </a:r>
            <a:endParaRPr sz="1600">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ru" sz="1600">
                <a:solidFill>
                  <a:srgbClr val="666666"/>
                </a:solidFill>
                <a:latin typeface="Roboto"/>
                <a:ea typeface="Roboto"/>
                <a:cs typeface="Roboto"/>
                <a:sym typeface="Roboto"/>
              </a:rPr>
              <a:t>очень быстрый.</a:t>
            </a:r>
            <a:endParaRPr sz="1600">
              <a:solidFill>
                <a:srgbClr val="666666"/>
              </a:solidFill>
              <a:latin typeface="Roboto"/>
              <a:ea typeface="Roboto"/>
              <a:cs typeface="Roboto"/>
              <a:sym typeface="Roboto"/>
            </a:endParaRPr>
          </a:p>
        </p:txBody>
      </p:sp>
      <p:pic>
        <p:nvPicPr>
          <p:cNvPr id="84" name="Google Shape;84;p18"/>
          <p:cNvPicPr preferRelativeResize="0"/>
          <p:nvPr/>
        </p:nvPicPr>
        <p:blipFill>
          <a:blip r:embed="rId3">
            <a:alphaModFix/>
          </a:blip>
          <a:stretch>
            <a:fillRect/>
          </a:stretch>
        </p:blipFill>
        <p:spPr>
          <a:xfrm>
            <a:off x="4183775" y="1348963"/>
            <a:ext cx="4648525" cy="3023425"/>
          </a:xfrm>
          <a:prstGeom prst="rect">
            <a:avLst/>
          </a:prstGeom>
          <a:noFill/>
          <a:ln>
            <a:noFill/>
          </a:ln>
        </p:spPr>
      </p:pic>
      <p:pic>
        <p:nvPicPr>
          <p:cNvPr id="85" name="Google Shape;85;p18"/>
          <p:cNvPicPr preferRelativeResize="0"/>
          <p:nvPr/>
        </p:nvPicPr>
        <p:blipFill>
          <a:blip r:embed="rId4">
            <a:alphaModFix/>
          </a:blip>
          <a:stretch>
            <a:fillRect/>
          </a:stretch>
        </p:blipFill>
        <p:spPr>
          <a:xfrm>
            <a:off x="3080600" y="203325"/>
            <a:ext cx="947255" cy="94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5804400" y="1057288"/>
            <a:ext cx="3086100" cy="3028950"/>
          </a:xfrm>
          <a:prstGeom prst="rect">
            <a:avLst/>
          </a:prstGeom>
          <a:noFill/>
          <a:ln>
            <a:noFill/>
          </a:ln>
        </p:spPr>
      </p:pic>
      <p:pic>
        <p:nvPicPr>
          <p:cNvPr id="91" name="Google Shape;91;p19"/>
          <p:cNvPicPr preferRelativeResize="0"/>
          <p:nvPr/>
        </p:nvPicPr>
        <p:blipFill>
          <a:blip r:embed="rId4">
            <a:alphaModFix/>
          </a:blip>
          <a:stretch>
            <a:fillRect/>
          </a:stretch>
        </p:blipFill>
        <p:spPr>
          <a:xfrm>
            <a:off x="165125" y="775963"/>
            <a:ext cx="5499601" cy="3591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458125" y="152400"/>
            <a:ext cx="8227750"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1476475" y="152400"/>
            <a:ext cx="6836447" cy="4838700"/>
          </a:xfrm>
          <a:prstGeom prst="rect">
            <a:avLst/>
          </a:prstGeom>
          <a:noFill/>
          <a:ln>
            <a:noFill/>
          </a:ln>
        </p:spPr>
      </p:pic>
      <p:pic>
        <p:nvPicPr>
          <p:cNvPr id="102" name="Google Shape;102;p21"/>
          <p:cNvPicPr preferRelativeResize="0"/>
          <p:nvPr/>
        </p:nvPicPr>
        <p:blipFill>
          <a:blip r:embed="rId4">
            <a:alphaModFix/>
          </a:blip>
          <a:stretch>
            <a:fillRect/>
          </a:stretch>
        </p:blipFill>
        <p:spPr>
          <a:xfrm>
            <a:off x="2760827" y="367788"/>
            <a:ext cx="4267749" cy="415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